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56" r:id="rId2"/>
    <p:sldId id="270" r:id="rId3"/>
    <p:sldId id="271" r:id="rId4"/>
    <p:sldId id="272" r:id="rId5"/>
    <p:sldId id="273" r:id="rId6"/>
    <p:sldId id="275" r:id="rId7"/>
    <p:sldId id="289" r:id="rId8"/>
    <p:sldId id="288" r:id="rId9"/>
    <p:sldId id="291" r:id="rId10"/>
    <p:sldId id="293" r:id="rId11"/>
    <p:sldId id="294" r:id="rId12"/>
    <p:sldId id="299" r:id="rId13"/>
    <p:sldId id="335" r:id="rId14"/>
    <p:sldId id="295" r:id="rId15"/>
    <p:sldId id="302" r:id="rId16"/>
    <p:sldId id="296" r:id="rId17"/>
    <p:sldId id="300" r:id="rId18"/>
    <p:sldId id="297" r:id="rId19"/>
    <p:sldId id="298" r:id="rId20"/>
    <p:sldId id="326" r:id="rId21"/>
    <p:sldId id="329" r:id="rId22"/>
    <p:sldId id="330" r:id="rId23"/>
    <p:sldId id="331" r:id="rId24"/>
    <p:sldId id="305" r:id="rId25"/>
    <p:sldId id="306" r:id="rId2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none" spc="0" normalizeH="0" baseline="0">
        <a:ln>
          <a:noFill/>
        </a:ln>
        <a:solidFill>
          <a:srgbClr val="050505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none" spc="0" normalizeH="0" baseline="0">
        <a:ln>
          <a:noFill/>
        </a:ln>
        <a:solidFill>
          <a:srgbClr val="050505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none" spc="0" normalizeH="0" baseline="0">
        <a:ln>
          <a:noFill/>
        </a:ln>
        <a:solidFill>
          <a:srgbClr val="050505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none" spc="0" normalizeH="0" baseline="0">
        <a:ln>
          <a:noFill/>
        </a:ln>
        <a:solidFill>
          <a:srgbClr val="050505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none" spc="0" normalizeH="0" baseline="0">
        <a:ln>
          <a:noFill/>
        </a:ln>
        <a:solidFill>
          <a:srgbClr val="050505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none" spc="0" normalizeH="0" baseline="0">
        <a:ln>
          <a:noFill/>
        </a:ln>
        <a:solidFill>
          <a:srgbClr val="050505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none" spc="0" normalizeH="0" baseline="0">
        <a:ln>
          <a:noFill/>
        </a:ln>
        <a:solidFill>
          <a:srgbClr val="050505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none" spc="0" normalizeH="0" baseline="0">
        <a:ln>
          <a:noFill/>
        </a:ln>
        <a:solidFill>
          <a:srgbClr val="050505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1" i="0" u="none" strike="noStrike" cap="none" spc="0" normalizeH="0" baseline="0">
        <a:ln>
          <a:noFill/>
        </a:ln>
        <a:solidFill>
          <a:srgbClr val="050505"/>
        </a:solidFill>
        <a:effectLst/>
        <a:uFillTx/>
        <a:latin typeface="+mj-lt"/>
        <a:ea typeface="+mj-ea"/>
        <a:cs typeface="+mj-cs"/>
        <a:sym typeface="Calibri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50505"/>
        </a:fontRef>
        <a:srgbClr val="05050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BF2D6"/>
          </a:solidFill>
        </a:fill>
      </a:tcStyle>
    </a:wholeTbl>
    <a:band2H>
      <a:tcTxStyle/>
      <a:tcStyle>
        <a:tcBdr/>
        <a:fill>
          <a:solidFill>
            <a:srgbClr val="FDF9EC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50505"/>
        </a:fontRef>
        <a:srgbClr val="05050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/>
      <a:tcStyle>
        <a:tcBdr/>
        <a:fill>
          <a:solidFill>
            <a:srgbClr val="F0F0F0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50505"/>
        </a:fontRef>
        <a:srgbClr val="05050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/>
      <a:tcStyle>
        <a:tcBdr/>
        <a:fill>
          <a:solidFill>
            <a:srgbClr val="EBF1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50505"/>
        </a:fontRef>
        <a:srgbClr val="05050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50505"/>
        </a:fontRef>
        <a:srgbClr val="050505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50505"/>
              </a:solidFill>
              <a:prstDash val="solid"/>
              <a:round/>
            </a:ln>
          </a:top>
          <a:bottom>
            <a:ln w="25400" cap="flat">
              <a:solidFill>
                <a:srgbClr val="05050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50505"/>
              </a:solidFill>
              <a:prstDash val="solid"/>
              <a:round/>
            </a:ln>
          </a:top>
          <a:bottom>
            <a:ln w="25400" cap="flat">
              <a:solidFill>
                <a:srgbClr val="050505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50505"/>
        </a:fontRef>
        <a:srgbClr val="050505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50505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50505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50505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50505"/>
        </a:fontRef>
        <a:srgbClr val="050505"/>
      </a:tcTxStyle>
      <a:tcStyle>
        <a:tcBdr>
          <a:left>
            <a:ln w="12700" cap="flat">
              <a:solidFill>
                <a:srgbClr val="050505"/>
              </a:solidFill>
              <a:prstDash val="solid"/>
              <a:round/>
            </a:ln>
          </a:left>
          <a:right>
            <a:ln w="12700" cap="flat">
              <a:solidFill>
                <a:srgbClr val="050505"/>
              </a:solidFill>
              <a:prstDash val="solid"/>
              <a:round/>
            </a:ln>
          </a:right>
          <a:top>
            <a:ln w="12700" cap="flat">
              <a:solidFill>
                <a:srgbClr val="050505"/>
              </a:solidFill>
              <a:prstDash val="solid"/>
              <a:round/>
            </a:ln>
          </a:top>
          <a:bottom>
            <a:ln w="12700" cap="flat">
              <a:solidFill>
                <a:srgbClr val="050505"/>
              </a:solidFill>
              <a:prstDash val="solid"/>
              <a:round/>
            </a:ln>
          </a:bottom>
          <a:insideH>
            <a:ln w="12700" cap="flat">
              <a:solidFill>
                <a:srgbClr val="050505"/>
              </a:solidFill>
              <a:prstDash val="solid"/>
              <a:round/>
            </a:ln>
          </a:insideH>
          <a:insideV>
            <a:ln w="12700" cap="flat">
              <a:solidFill>
                <a:srgbClr val="050505"/>
              </a:solidFill>
              <a:prstDash val="solid"/>
              <a:round/>
            </a:ln>
          </a:insideV>
        </a:tcBdr>
        <a:fill>
          <a:solidFill>
            <a:srgbClr val="050505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50505"/>
        </a:fontRef>
        <a:srgbClr val="050505"/>
      </a:tcTxStyle>
      <a:tcStyle>
        <a:tcBdr>
          <a:left>
            <a:ln w="12700" cap="flat">
              <a:solidFill>
                <a:srgbClr val="050505"/>
              </a:solidFill>
              <a:prstDash val="solid"/>
              <a:round/>
            </a:ln>
          </a:left>
          <a:right>
            <a:ln w="12700" cap="flat">
              <a:solidFill>
                <a:srgbClr val="050505"/>
              </a:solidFill>
              <a:prstDash val="solid"/>
              <a:round/>
            </a:ln>
          </a:right>
          <a:top>
            <a:ln w="12700" cap="flat">
              <a:solidFill>
                <a:srgbClr val="050505"/>
              </a:solidFill>
              <a:prstDash val="solid"/>
              <a:round/>
            </a:ln>
          </a:top>
          <a:bottom>
            <a:ln w="12700" cap="flat">
              <a:solidFill>
                <a:srgbClr val="050505"/>
              </a:solidFill>
              <a:prstDash val="solid"/>
              <a:round/>
            </a:ln>
          </a:bottom>
          <a:insideH>
            <a:ln w="12700" cap="flat">
              <a:solidFill>
                <a:srgbClr val="050505"/>
              </a:solidFill>
              <a:prstDash val="solid"/>
              <a:round/>
            </a:ln>
          </a:insideH>
          <a:insideV>
            <a:ln w="12700" cap="flat">
              <a:solidFill>
                <a:srgbClr val="050505"/>
              </a:solidFill>
              <a:prstDash val="solid"/>
              <a:round/>
            </a:ln>
          </a:insideV>
        </a:tcBdr>
        <a:fill>
          <a:solidFill>
            <a:srgbClr val="050505">
              <a:alpha val="20000"/>
            </a:srgbClr>
          </a:solidFill>
        </a:fill>
      </a:tcStyle>
    </a:firstCol>
    <a:lastRow>
      <a:tcTxStyle b="on" i="off">
        <a:fontRef idx="major">
          <a:srgbClr val="050505"/>
        </a:fontRef>
        <a:srgbClr val="050505"/>
      </a:tcTxStyle>
      <a:tcStyle>
        <a:tcBdr>
          <a:left>
            <a:ln w="12700" cap="flat">
              <a:solidFill>
                <a:srgbClr val="050505"/>
              </a:solidFill>
              <a:prstDash val="solid"/>
              <a:round/>
            </a:ln>
          </a:left>
          <a:right>
            <a:ln w="12700" cap="flat">
              <a:solidFill>
                <a:srgbClr val="050505"/>
              </a:solidFill>
              <a:prstDash val="solid"/>
              <a:round/>
            </a:ln>
          </a:right>
          <a:top>
            <a:ln w="50800" cap="flat">
              <a:solidFill>
                <a:srgbClr val="050505"/>
              </a:solidFill>
              <a:prstDash val="solid"/>
              <a:round/>
            </a:ln>
          </a:top>
          <a:bottom>
            <a:ln w="12700" cap="flat">
              <a:solidFill>
                <a:srgbClr val="050505"/>
              </a:solidFill>
              <a:prstDash val="solid"/>
              <a:round/>
            </a:ln>
          </a:bottom>
          <a:insideH>
            <a:ln w="12700" cap="flat">
              <a:solidFill>
                <a:srgbClr val="050505"/>
              </a:solidFill>
              <a:prstDash val="solid"/>
              <a:round/>
            </a:ln>
          </a:insideH>
          <a:insideV>
            <a:ln w="12700" cap="flat">
              <a:solidFill>
                <a:srgbClr val="050505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50505"/>
        </a:fontRef>
        <a:srgbClr val="050505"/>
      </a:tcTxStyle>
      <a:tcStyle>
        <a:tcBdr>
          <a:left>
            <a:ln w="12700" cap="flat">
              <a:solidFill>
                <a:srgbClr val="050505"/>
              </a:solidFill>
              <a:prstDash val="solid"/>
              <a:round/>
            </a:ln>
          </a:left>
          <a:right>
            <a:ln w="12700" cap="flat">
              <a:solidFill>
                <a:srgbClr val="050505"/>
              </a:solidFill>
              <a:prstDash val="solid"/>
              <a:round/>
            </a:ln>
          </a:right>
          <a:top>
            <a:ln w="12700" cap="flat">
              <a:solidFill>
                <a:srgbClr val="050505"/>
              </a:solidFill>
              <a:prstDash val="solid"/>
              <a:round/>
            </a:ln>
          </a:top>
          <a:bottom>
            <a:ln w="25400" cap="flat">
              <a:solidFill>
                <a:srgbClr val="050505"/>
              </a:solidFill>
              <a:prstDash val="solid"/>
              <a:round/>
            </a:ln>
          </a:bottom>
          <a:insideH>
            <a:ln w="12700" cap="flat">
              <a:solidFill>
                <a:srgbClr val="050505"/>
              </a:solidFill>
              <a:prstDash val="solid"/>
              <a:round/>
            </a:ln>
          </a:insideH>
          <a:insideV>
            <a:ln w="12700" cap="flat">
              <a:solidFill>
                <a:srgbClr val="050505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231" autoAdjust="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2">
  <dgm:title val=""/>
  <dgm:desc val=""/>
  <dgm:catLst>
    <dgm:cat type="accent5" pri="11200"/>
  </dgm:catLst>
  <dgm:styleLbl name="node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lnNode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40000"/>
      </a:schemeClr>
    </dgm:fillClrLst>
    <dgm:linClrLst meth="repeat">
      <a:schemeClr val="accent5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144B76-2C64-DE4D-84C0-AF6591BA9808}" type="doc">
      <dgm:prSet loTypeId="urn:microsoft.com/office/officeart/2005/8/layout/hProcess3" loCatId="" qsTypeId="urn:microsoft.com/office/officeart/2005/8/quickstyle/simple1" qsCatId="simple" csTypeId="urn:microsoft.com/office/officeart/2005/8/colors/accent5_2" csCatId="accent5" phldr="1"/>
      <dgm:spPr/>
    </dgm:pt>
    <dgm:pt modelId="{9462B5F0-F564-D146-A782-4A1820D36B70}" type="pres">
      <dgm:prSet presAssocID="{65144B76-2C64-DE4D-84C0-AF6591BA9808}" presName="Name0" presStyleCnt="0">
        <dgm:presLayoutVars>
          <dgm:dir/>
          <dgm:animLvl val="lvl"/>
          <dgm:resizeHandles val="exact"/>
        </dgm:presLayoutVars>
      </dgm:prSet>
      <dgm:spPr/>
    </dgm:pt>
    <dgm:pt modelId="{988A748C-43E7-FC4E-A2A4-1C8D8B396F49}" type="pres">
      <dgm:prSet presAssocID="{65144B76-2C64-DE4D-84C0-AF6591BA9808}" presName="dummy" presStyleCnt="0"/>
      <dgm:spPr/>
    </dgm:pt>
    <dgm:pt modelId="{6EDEEFFD-1DAD-554C-9D4A-445EFD2C37FA}" type="pres">
      <dgm:prSet presAssocID="{65144B76-2C64-DE4D-84C0-AF6591BA9808}" presName="linH" presStyleCnt="0"/>
      <dgm:spPr/>
    </dgm:pt>
    <dgm:pt modelId="{3CBF2572-D81A-F844-932D-27218A00BA27}" type="pres">
      <dgm:prSet presAssocID="{65144B76-2C64-DE4D-84C0-AF6591BA9808}" presName="padding1" presStyleCnt="0"/>
      <dgm:spPr/>
    </dgm:pt>
    <dgm:pt modelId="{7DDE8741-5A8E-E64E-9E8A-4CA06A9F53FE}" type="pres">
      <dgm:prSet presAssocID="{65144B76-2C64-DE4D-84C0-AF6591BA9808}" presName="padding2" presStyleCnt="0"/>
      <dgm:spPr/>
    </dgm:pt>
    <dgm:pt modelId="{804643BC-3A98-D54D-ACB0-44AB6EEC532B}" type="pres">
      <dgm:prSet presAssocID="{65144B76-2C64-DE4D-84C0-AF6591BA9808}" presName="negArrow" presStyleCnt="0"/>
      <dgm:spPr/>
    </dgm:pt>
    <dgm:pt modelId="{8039D90B-0BA9-1544-BD10-9170E6063C68}" type="pres">
      <dgm:prSet presAssocID="{65144B76-2C64-DE4D-84C0-AF6591BA9808}" presName="backgroundArrow" presStyleLbl="node1" presStyleIdx="0" presStyleCnt="1" custLinFactNeighborX="-455" custLinFactNeighborY="1530"/>
      <dgm:spPr/>
    </dgm:pt>
  </dgm:ptLst>
  <dgm:cxnLst>
    <dgm:cxn modelId="{0A7C4243-53FE-2444-B23A-38E47D54C4E4}" type="presOf" srcId="{65144B76-2C64-DE4D-84C0-AF6591BA9808}" destId="{9462B5F0-F564-D146-A782-4A1820D36B70}" srcOrd="0" destOrd="0" presId="urn:microsoft.com/office/officeart/2005/8/layout/hProcess3"/>
    <dgm:cxn modelId="{67F00CD7-6823-3940-A514-898AFA6F0865}" type="presParOf" srcId="{9462B5F0-F564-D146-A782-4A1820D36B70}" destId="{988A748C-43E7-FC4E-A2A4-1C8D8B396F49}" srcOrd="0" destOrd="0" presId="urn:microsoft.com/office/officeart/2005/8/layout/hProcess3"/>
    <dgm:cxn modelId="{DE36CF30-97B5-D044-8534-0063AA4D848F}" type="presParOf" srcId="{9462B5F0-F564-D146-A782-4A1820D36B70}" destId="{6EDEEFFD-1DAD-554C-9D4A-445EFD2C37FA}" srcOrd="1" destOrd="0" presId="urn:microsoft.com/office/officeart/2005/8/layout/hProcess3"/>
    <dgm:cxn modelId="{E8A7224F-CFEB-E348-AB5B-7BB447800DB9}" type="presParOf" srcId="{6EDEEFFD-1DAD-554C-9D4A-445EFD2C37FA}" destId="{3CBF2572-D81A-F844-932D-27218A00BA27}" srcOrd="0" destOrd="0" presId="urn:microsoft.com/office/officeart/2005/8/layout/hProcess3"/>
    <dgm:cxn modelId="{0D1C42E6-7039-3D49-AF3E-7CC92AD5337B}" type="presParOf" srcId="{6EDEEFFD-1DAD-554C-9D4A-445EFD2C37FA}" destId="{7DDE8741-5A8E-E64E-9E8A-4CA06A9F53FE}" srcOrd="1" destOrd="0" presId="urn:microsoft.com/office/officeart/2005/8/layout/hProcess3"/>
    <dgm:cxn modelId="{03EFD057-E89C-904F-86D2-48C0954CDB3C}" type="presParOf" srcId="{6EDEEFFD-1DAD-554C-9D4A-445EFD2C37FA}" destId="{804643BC-3A98-D54D-ACB0-44AB6EEC532B}" srcOrd="2" destOrd="0" presId="urn:microsoft.com/office/officeart/2005/8/layout/hProcess3"/>
    <dgm:cxn modelId="{ACEFA0A4-AEC9-F34A-B956-0B2FDD4E10BF}" type="presParOf" srcId="{6EDEEFFD-1DAD-554C-9D4A-445EFD2C37FA}" destId="{8039D90B-0BA9-1544-BD10-9170E6063C68}" srcOrd="3" destOrd="0" presId="urn:microsoft.com/office/officeart/2005/8/layout/h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039D90B-0BA9-1544-BD10-9170E6063C68}">
      <dsp:nvSpPr>
        <dsp:cNvPr id="0" name=""/>
        <dsp:cNvSpPr/>
      </dsp:nvSpPr>
      <dsp:spPr>
        <a:xfrm>
          <a:off x="0" y="44215"/>
          <a:ext cx="1568997" cy="1080000"/>
        </a:xfrm>
        <a:prstGeom prst="rightArrow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3">
  <dgm:title val=""/>
  <dgm:desc val=""/>
  <dgm:catLst>
    <dgm:cat type="process" pri="6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 chOrder="t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dummy" refType="w"/>
      <dgm:constr type="h" for="ch" forName="dummy" refType="h"/>
      <dgm:constr type="h" for="ch" forName="dummy" refType="w" refFor="ch" refForName="dummy" op="lte" fact="0.4"/>
      <dgm:constr type="ctrX" for="ch" forName="dummy" refType="w" fact="0.5"/>
      <dgm:constr type="ctrY" for="ch" forName="dummy" refType="h" fact="0.5"/>
      <dgm:constr type="w" for="ch" forName="linH" refType="w"/>
      <dgm:constr type="h" for="ch" forName="linH" refType="h"/>
      <dgm:constr type="ctrX" for="ch" forName="linH" refType="w" fact="0.5"/>
      <dgm:constr type="ctrY" for="ch" forName="linH" refType="h" fact="0.5"/>
      <dgm:constr type="userP" for="ch" forName="linH" refType="h" refFor="ch" refForName="dummy" fact="0.25"/>
      <dgm:constr type="userT" for="des" forName="parTx" refType="w" refFor="ch" refForName="dummy" fact="0.2"/>
    </dgm:constrLst>
    <dgm:ruleLst/>
    <dgm:layoutNode name="dummy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linH">
      <dgm:choose name="Name1">
        <dgm:if name="Name2" func="var" arg="dir" op="equ" val="norm">
          <dgm:alg type="lin">
            <dgm:param type="linDir" val="fromL"/>
            <dgm:param type="nodeVertAlign" val="t"/>
          </dgm:alg>
        </dgm:if>
        <dgm:else name="Name3">
          <dgm:alg type="lin">
            <dgm:param type="linDir" val="fromR"/>
            <dgm:param type="nodeVertAlign" val="t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forName="parTx" val="65"/>
        <dgm:constr type="primFontSz" for="des" forName="desTx" refType="primFontSz" refFor="des" refForName="parTx" op="equ"/>
        <dgm:constr type="h" for="des" forName="parTx" refType="primFontSz" refFor="des" refForName="parTx"/>
        <dgm:constr type="h" for="des" forName="desTx" refType="primFontSz" refFor="des" refForName="parTx" fact="0.5"/>
        <dgm:constr type="h" for="des" forName="parTx" op="equ"/>
        <dgm:constr type="h" for="des" forName="desTx" op="equ"/>
        <dgm:constr type="h" for="ch" forName="backgroundArrow" refType="primFontSz" refFor="des" refForName="parTx" fact="2"/>
        <dgm:constr type="h" for="ch" forName="backgroundArrow" refType="h" refFor="des" refForName="parTx" op="lte" fact="2"/>
        <dgm:constr type="h" for="ch" forName="backgroundArrow" refType="h" refFor="des" refForName="parTx" op="gte" fact="2"/>
        <dgm:constr type="h" for="des" forName="spVertical1" refType="primFontSz" refFor="des" refForName="parTx" fact="0.5"/>
        <dgm:constr type="h" for="des" forName="spVertical1" refType="h" refFor="des" refForName="parTx" op="lte" fact="0.5"/>
        <dgm:constr type="h" for="des" forName="spVertical1" refType="h" refFor="des" refForName="parTx" op="gte" fact="0.5"/>
        <dgm:constr type="h" for="des" forName="spVertical2" refType="primFontSz" refFor="des" refForName="parTx" fact="0.5"/>
        <dgm:constr type="h" for="des" forName="spVertical2" refType="h" refFor="des" refForName="parTx" op="lte" fact="0.5"/>
        <dgm:constr type="h" for="des" forName="spVertical2" refType="h" refFor="des" refForName="parTx" op="gte" fact="0.5"/>
        <dgm:constr type="h" for="des" forName="spVertical3" refType="primFontSz" refFor="des" refForName="parTx" fact="-0.4"/>
        <dgm:constr type="h" for="des" forName="spVertical3" refType="h" refFor="des" refForName="parTx" op="lte" fact="-0.4"/>
        <dgm:constr type="h" for="des" forName="spVertical3" refType="h" refFor="des" refForName="parTx" op="gte" fact="-0.4"/>
        <dgm:constr type="w" for="ch" forName="backgroundArrow" refType="w"/>
        <dgm:constr type="w" for="ch" forName="negArrow" refType="w" fact="-1"/>
        <dgm:constr type="w" for="ch" forName="linV" refType="w"/>
        <dgm:constr type="w" for="ch" forName="space" refType="w" refFor="ch" refForName="linV" fact="0.2"/>
        <dgm:constr type="w" for="ch" forName="padding1" refType="w" fact="0.08"/>
        <dgm:constr type="userP"/>
        <dgm:constr type="w" for="ch" forName="padding2" refType="userP"/>
      </dgm:constrLst>
      <dgm:ruleLst>
        <dgm:rule type="w" for="ch" forName="linV" val="0" fact="NaN" max="NaN"/>
        <dgm:rule type="primFontSz" for="des" forName="parTx" val="5" fact="NaN" max="NaN"/>
      </dgm:ruleLst>
      <dgm:layoutNode name="padding1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forEach name="Name4" axis="ch" ptType="node">
        <dgm:layoutNode name="linV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spVertical1" refType="w"/>
            <dgm:constr type="w" for="ch" forName="parTx" refType="w"/>
            <dgm:constr type="w" for="ch" forName="spVertical2" refType="w"/>
            <dgm:constr type="w" for="ch" forName="spVertical3" refType="w"/>
            <dgm:constr type="w" for="ch" forName="desTx" refType="w"/>
          </dgm:constrLst>
          <dgm:ruleLst/>
          <dgm:layoutNode name="spVertical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parTx" styleLbl="revTx">
            <dgm:varLst>
              <dgm:chMax val="0"/>
              <dgm:chPref val="0"/>
              <dgm:bulletEnabled val="1"/>
            </dgm:varLst>
            <dgm:choose name="Name5">
              <dgm:if name="Name6" axis="root des" ptType="all node" func="maxDepth" op="gt" val="1">
                <dgm:alg type="tx">
                  <dgm:param type="parTxLTRAlign" val="l"/>
                  <dgm:param type="parTxRTLAlign" val="r"/>
                </dgm:alg>
              </dgm:if>
              <dgm:else name="Name7">
                <dgm:alg type="tx">
                  <dgm:param type="parTxLTRAlign" val="ctr"/>
                  <dgm:param type="parTxRTLAlign" val="ct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hoose name="Name8">
              <dgm:if name="Name9" func="var" arg="dir" op="equ" val="norm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if>
              <dgm:else name="Name10">
                <dgm:constrLst>
                  <dgm:constr type="userT"/>
                  <dgm:constr type="h" refType="userT" op="lte"/>
                  <dgm:constr type="tMarg" refType="primFontSz" fact="0.8"/>
                  <dgm:constr type="bMarg" refType="tMarg"/>
                  <dgm:constr type="lMarg"/>
                  <dgm:constr type="rMarg"/>
                </dgm:constrLst>
              </dgm:else>
            </dgm:choose>
            <dgm:ruleLst>
              <dgm:rule type="h" val="INF" fact="NaN" max="NaN"/>
            </dgm:ruleLst>
          </dgm:layoutNode>
          <dgm:layoutNode name="spVertical2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spVertical3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choose name="Name11">
            <dgm:if name="Name12" axis="ch" ptType="node" func="cnt" op="gte" val="1">
              <dgm:layoutNode name="desTx" styleLbl="revTx">
                <dgm:varLst>
                  <dgm:bulletEnabled val="1"/>
                </dgm:varLst>
                <dgm:alg type="tx">
                  <dgm:param type="stBulletLvl" val="1"/>
                </dgm:alg>
                <dgm:shape xmlns:r="http://schemas.openxmlformats.org/officeDocument/2006/relationships" type="rect" r:blip="">
                  <dgm:adjLst/>
                </dgm:shape>
                <dgm:presOf axis="des" ptType="node"/>
                <dgm:constrLst>
                  <dgm:constr type="tMarg"/>
                  <dgm:constr type="bMarg"/>
                  <dgm:constr type="rMarg"/>
                  <dgm:constr type="lMarg"/>
                </dgm:constrLst>
                <dgm:ruleLst>
                  <dgm:rule type="h" val="INF" fact="NaN" max="NaN"/>
                </dgm:ruleLst>
              </dgm:layoutNode>
            </dgm:if>
            <dgm:else name="Name13"/>
          </dgm:choose>
        </dgm:layoutNod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  <dgm:layoutNode name="padding2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negArrow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backgroundArrow" styleLbl="node1">
        <dgm:alg type="sp"/>
        <dgm:choose name="Name15">
          <dgm:if name="Name16" func="var" arg="dir" op="equ" val="norm">
            <dgm:shape xmlns:r="http://schemas.openxmlformats.org/officeDocument/2006/relationships" type="rightArrow" r:blip="">
              <dgm:adjLst/>
            </dgm:shape>
          </dgm:if>
          <dgm:else name="Name17">
            <dgm:shape xmlns:r="http://schemas.openxmlformats.org/officeDocument/2006/relationships" type="leftArrow" r:blip="">
              <dgm:adjLst/>
            </dgm:shape>
          </dgm:else>
        </dgm:choose>
        <dgm:presOf/>
        <dgm:constrLst/>
        <dgm:ruleLst/>
      </dgm:layoutNode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1.png>
</file>

<file path=ppt/media/image14.png>
</file>

<file path=ppt/media/image15.png>
</file>

<file path=ppt/media/image2.jpeg>
</file>

<file path=ppt/media/image3.jpeg>
</file>

<file path=ppt/media/image4.jpeg>
</file>

<file path=ppt/media/image8.png>
</file>

<file path=ppt/media/media1.mov>
</file>

<file path=ppt/media/media2.mov>
</file>

<file path=ppt/media/media3.mov>
</file>

<file path=ppt/media/media4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2" name="Shape 3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573948290"/>
      </p:ext>
    </p:extLst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 b="1">
        <a:solidFill>
          <a:srgbClr val="050505"/>
        </a:solidFill>
        <a:latin typeface="+mj-lt"/>
        <a:ea typeface="+mj-ea"/>
        <a:cs typeface="+mj-cs"/>
        <a:sym typeface="Calibri"/>
      </a:defRPr>
    </a:lvl1pPr>
    <a:lvl2pPr indent="228600" latinLnBrk="0">
      <a:defRPr sz="1200" b="1">
        <a:solidFill>
          <a:srgbClr val="050505"/>
        </a:solidFill>
        <a:latin typeface="+mj-lt"/>
        <a:ea typeface="+mj-ea"/>
        <a:cs typeface="+mj-cs"/>
        <a:sym typeface="Calibri"/>
      </a:defRPr>
    </a:lvl2pPr>
    <a:lvl3pPr indent="457200" latinLnBrk="0">
      <a:defRPr sz="1200" b="1">
        <a:solidFill>
          <a:srgbClr val="050505"/>
        </a:solidFill>
        <a:latin typeface="+mj-lt"/>
        <a:ea typeface="+mj-ea"/>
        <a:cs typeface="+mj-cs"/>
        <a:sym typeface="Calibri"/>
      </a:defRPr>
    </a:lvl3pPr>
    <a:lvl4pPr indent="685800" latinLnBrk="0">
      <a:defRPr sz="1200" b="1">
        <a:solidFill>
          <a:srgbClr val="050505"/>
        </a:solidFill>
        <a:latin typeface="+mj-lt"/>
        <a:ea typeface="+mj-ea"/>
        <a:cs typeface="+mj-cs"/>
        <a:sym typeface="Calibri"/>
      </a:defRPr>
    </a:lvl4pPr>
    <a:lvl5pPr indent="914400" latinLnBrk="0">
      <a:defRPr sz="1200" b="1">
        <a:solidFill>
          <a:srgbClr val="050505"/>
        </a:solidFill>
        <a:latin typeface="+mj-lt"/>
        <a:ea typeface="+mj-ea"/>
        <a:cs typeface="+mj-cs"/>
        <a:sym typeface="Calibri"/>
      </a:defRPr>
    </a:lvl5pPr>
    <a:lvl6pPr indent="1143000" latinLnBrk="0">
      <a:defRPr sz="1200" b="1">
        <a:solidFill>
          <a:srgbClr val="050505"/>
        </a:solidFill>
        <a:latin typeface="+mj-lt"/>
        <a:ea typeface="+mj-ea"/>
        <a:cs typeface="+mj-cs"/>
        <a:sym typeface="Calibri"/>
      </a:defRPr>
    </a:lvl6pPr>
    <a:lvl7pPr indent="1371600" latinLnBrk="0">
      <a:defRPr sz="1200" b="1">
        <a:solidFill>
          <a:srgbClr val="050505"/>
        </a:solidFill>
        <a:latin typeface="+mj-lt"/>
        <a:ea typeface="+mj-ea"/>
        <a:cs typeface="+mj-cs"/>
        <a:sym typeface="Calibri"/>
      </a:defRPr>
    </a:lvl7pPr>
    <a:lvl8pPr indent="1600200" latinLnBrk="0">
      <a:defRPr sz="1200" b="1">
        <a:solidFill>
          <a:srgbClr val="050505"/>
        </a:solidFill>
        <a:latin typeface="+mj-lt"/>
        <a:ea typeface="+mj-ea"/>
        <a:cs typeface="+mj-cs"/>
        <a:sym typeface="Calibri"/>
      </a:defRPr>
    </a:lvl8pPr>
    <a:lvl9pPr indent="1828800" latinLnBrk="0">
      <a:defRPr sz="1200" b="1">
        <a:solidFill>
          <a:srgbClr val="050505"/>
        </a:solidFill>
        <a:latin typeface="+mj-lt"/>
        <a:ea typeface="+mj-ea"/>
        <a:cs typeface="+mj-cs"/>
        <a:sym typeface="Calibri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38690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0780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0574017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67262259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6575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6018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341965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00993005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9386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7030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7471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405850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65754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36575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94265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312311464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4207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32679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1170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71625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88217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/>
          </a:p>
        </p:txBody>
      </p:sp>
    </p:spTree>
    <p:extLst>
      <p:ext uri="{BB962C8B-B14F-4D97-AF65-F5344CB8AC3E}">
        <p14:creationId xmlns:p14="http://schemas.microsoft.com/office/powerpoint/2010/main" val="11257721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778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8240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951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elfolie">
    <p:bg>
      <p:bgPr>
        <a:solidFill>
          <a:srgbClr val="2C648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>
            <a:off x="0" y="-12701"/>
            <a:ext cx="12192000" cy="1644970"/>
          </a:xfrm>
          <a:prstGeom prst="rect">
            <a:avLst/>
          </a:prstGeom>
          <a:solidFill>
            <a:srgbClr val="FFFFFF"/>
          </a:solidFill>
          <a:ln w="10795">
            <a:solidFill>
              <a:schemeClr val="accent1"/>
            </a:solidFill>
          </a:ln>
        </p:spPr>
        <p:txBody>
          <a:bodyPr lIns="45718" tIns="45718" rIns="45718" bIns="45718" anchor="ctr"/>
          <a:lstStyle/>
          <a:p>
            <a:endParaRPr/>
          </a:p>
        </p:txBody>
      </p:sp>
      <p:sp>
        <p:nvSpPr>
          <p:cNvPr id="13" name="Title Text"/>
          <p:cNvSpPr txBox="1">
            <a:spLocks noGrp="1"/>
          </p:cNvSpPr>
          <p:nvPr>
            <p:ph type="title"/>
          </p:nvPr>
        </p:nvSpPr>
        <p:spPr>
          <a:xfrm>
            <a:off x="1524000" y="1737200"/>
            <a:ext cx="9144000" cy="2387602"/>
          </a:xfrm>
          <a:prstGeom prst="rect">
            <a:avLst/>
          </a:prstGeom>
          <a:effectLst>
            <a:outerShdw blurRad="101600" dist="25400" dir="5400000" rotWithShape="0">
              <a:srgbClr val="000000">
                <a:alpha val="75000"/>
              </a:srgbClr>
            </a:outerShdw>
          </a:effectLst>
        </p:spPr>
        <p:txBody>
          <a:bodyPr anchor="b"/>
          <a:lstStyle>
            <a:lvl1pPr algn="ctr">
              <a:defRPr sz="6000">
                <a:solidFill>
                  <a:srgbClr val="FFFFFF"/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524000" y="4224337"/>
            <a:ext cx="9144000" cy="1655764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FontTx/>
              <a:buNone/>
              <a:defRPr sz="2400">
                <a:solidFill>
                  <a:srgbClr val="FFFFFF"/>
                </a:solidFill>
              </a:defRPr>
            </a:lvl1pPr>
            <a:lvl2pPr marL="0" indent="0" algn="ctr">
              <a:buClrTx/>
              <a:buSzTx/>
              <a:buFontTx/>
              <a:buNone/>
              <a:defRPr sz="2400">
                <a:solidFill>
                  <a:srgbClr val="FFFFFF"/>
                </a:solidFill>
              </a:defRPr>
            </a:lvl2pPr>
            <a:lvl3pPr marL="0" indent="0" algn="ctr">
              <a:buClrTx/>
              <a:buSzTx/>
              <a:buFontTx/>
              <a:buNone/>
              <a:defRPr sz="2400">
                <a:solidFill>
                  <a:srgbClr val="FFFFFF"/>
                </a:solidFill>
              </a:defRPr>
            </a:lvl3pPr>
            <a:lvl4pPr marL="0" indent="0" algn="ctr">
              <a:buClrTx/>
              <a:buSzTx/>
              <a:buFontTx/>
              <a:buNone/>
              <a:defRPr sz="2400">
                <a:solidFill>
                  <a:srgbClr val="FFFFFF"/>
                </a:solidFill>
              </a:defRPr>
            </a:lvl4pPr>
            <a:lvl5pPr marL="0" indent="0" algn="ctr">
              <a:buClrTx/>
              <a:buSzTx/>
              <a:buFontTx/>
              <a:buNone/>
              <a:defRPr sz="2400">
                <a:solidFill>
                  <a:srgbClr val="FFFFFF"/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15" name="Picture 1" descr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621183" y="-35514"/>
            <a:ext cx="3570817" cy="1667782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pic>
        <p:nvPicPr>
          <p:cNvPr id="4" name="Picture 3" descr="Picture 3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0037" y="6255251"/>
            <a:ext cx="1139467" cy="532199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ransition spd="med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ln>
            <a:noFill/>
          </a:ln>
          <a:solidFill>
            <a:srgbClr val="2C6484"/>
          </a:solidFill>
          <a:uFillTx/>
          <a:latin typeface="+mj-lt"/>
          <a:ea typeface="+mj-ea"/>
          <a:cs typeface="+mj-cs"/>
          <a:sym typeface="Calibri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ln>
            <a:noFill/>
          </a:ln>
          <a:solidFill>
            <a:srgbClr val="2C6484"/>
          </a:solidFill>
          <a:uFillTx/>
          <a:latin typeface="+mj-lt"/>
          <a:ea typeface="+mj-ea"/>
          <a:cs typeface="+mj-cs"/>
          <a:sym typeface="Calibri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ln>
            <a:noFill/>
          </a:ln>
          <a:solidFill>
            <a:srgbClr val="2C6484"/>
          </a:solidFill>
          <a:uFillTx/>
          <a:latin typeface="+mj-lt"/>
          <a:ea typeface="+mj-ea"/>
          <a:cs typeface="+mj-cs"/>
          <a:sym typeface="Calibri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ln>
            <a:noFill/>
          </a:ln>
          <a:solidFill>
            <a:srgbClr val="2C6484"/>
          </a:solidFill>
          <a:uFillTx/>
          <a:latin typeface="+mj-lt"/>
          <a:ea typeface="+mj-ea"/>
          <a:cs typeface="+mj-cs"/>
          <a:sym typeface="Calibri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ln>
            <a:noFill/>
          </a:ln>
          <a:solidFill>
            <a:srgbClr val="2C6484"/>
          </a:solidFill>
          <a:uFillTx/>
          <a:latin typeface="+mj-lt"/>
          <a:ea typeface="+mj-ea"/>
          <a:cs typeface="+mj-cs"/>
          <a:sym typeface="Calibri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ln>
            <a:noFill/>
          </a:ln>
          <a:solidFill>
            <a:srgbClr val="2C6484"/>
          </a:solidFill>
          <a:uFillTx/>
          <a:latin typeface="+mj-lt"/>
          <a:ea typeface="+mj-ea"/>
          <a:cs typeface="+mj-cs"/>
          <a:sym typeface="Calibri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ln>
            <a:noFill/>
          </a:ln>
          <a:solidFill>
            <a:srgbClr val="2C6484"/>
          </a:solidFill>
          <a:uFillTx/>
          <a:latin typeface="+mj-lt"/>
          <a:ea typeface="+mj-ea"/>
          <a:cs typeface="+mj-cs"/>
          <a:sym typeface="Calibri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ln>
            <a:noFill/>
          </a:ln>
          <a:solidFill>
            <a:srgbClr val="2C6484"/>
          </a:solidFill>
          <a:uFillTx/>
          <a:latin typeface="+mj-lt"/>
          <a:ea typeface="+mj-ea"/>
          <a:cs typeface="+mj-cs"/>
          <a:sym typeface="Calibri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4600" b="1" i="0" u="none" strike="noStrike" cap="none" spc="0" baseline="0">
          <a:ln>
            <a:noFill/>
          </a:ln>
          <a:solidFill>
            <a:srgbClr val="2C6484"/>
          </a:solidFill>
          <a:uFillTx/>
          <a:latin typeface="+mj-lt"/>
          <a:ea typeface="+mj-ea"/>
          <a:cs typeface="+mj-cs"/>
          <a:sym typeface="Calibri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EF6230"/>
        </a:buClr>
        <a:buSzPct val="100000"/>
        <a:buFont typeface="Arial"/>
        <a:buChar char="•"/>
        <a:tabLst/>
        <a:defRPr sz="2800" b="1" i="0" u="none" strike="noStrike" cap="none" spc="0" baseline="0">
          <a:ln>
            <a:noFill/>
          </a:ln>
          <a:solidFill>
            <a:srgbClr val="050505"/>
          </a:solidFill>
          <a:uFillTx/>
          <a:latin typeface="+mj-lt"/>
          <a:ea typeface="+mj-ea"/>
          <a:cs typeface="+mj-cs"/>
          <a:sym typeface="Calibri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EF6230"/>
        </a:buClr>
        <a:buSzPct val="100000"/>
        <a:buFont typeface="Arial"/>
        <a:buChar char="•"/>
        <a:tabLst/>
        <a:defRPr sz="2800" b="1" i="0" u="none" strike="noStrike" cap="none" spc="0" baseline="0">
          <a:ln>
            <a:noFill/>
          </a:ln>
          <a:solidFill>
            <a:srgbClr val="050505"/>
          </a:solidFill>
          <a:uFillTx/>
          <a:latin typeface="+mj-lt"/>
          <a:ea typeface="+mj-ea"/>
          <a:cs typeface="+mj-cs"/>
          <a:sym typeface="Calibri"/>
        </a:defRPr>
      </a:lvl2pPr>
      <a:lvl3pPr marL="1234438" marR="0" indent="-320038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EF6230"/>
        </a:buClr>
        <a:buSzPct val="100000"/>
        <a:buFont typeface="Arial"/>
        <a:buChar char="•"/>
        <a:tabLst/>
        <a:defRPr sz="2800" b="1" i="0" u="none" strike="noStrike" cap="none" spc="0" baseline="0">
          <a:ln>
            <a:noFill/>
          </a:ln>
          <a:solidFill>
            <a:srgbClr val="050505"/>
          </a:solidFill>
          <a:uFillTx/>
          <a:latin typeface="+mj-lt"/>
          <a:ea typeface="+mj-ea"/>
          <a:cs typeface="+mj-cs"/>
          <a:sym typeface="Calibri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EF6230"/>
        </a:buClr>
        <a:buSzPct val="100000"/>
        <a:buFont typeface="Arial"/>
        <a:buChar char="•"/>
        <a:tabLst/>
        <a:defRPr sz="2800" b="1" i="0" u="none" strike="noStrike" cap="none" spc="0" baseline="0">
          <a:ln>
            <a:noFill/>
          </a:ln>
          <a:solidFill>
            <a:srgbClr val="050505"/>
          </a:solidFill>
          <a:uFillTx/>
          <a:latin typeface="+mj-lt"/>
          <a:ea typeface="+mj-ea"/>
          <a:cs typeface="+mj-cs"/>
          <a:sym typeface="Calibri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EF6230"/>
        </a:buClr>
        <a:buSzPct val="100000"/>
        <a:buFont typeface="Arial"/>
        <a:buChar char="•"/>
        <a:tabLst/>
        <a:defRPr sz="2800" b="1" i="0" u="none" strike="noStrike" cap="none" spc="0" baseline="0">
          <a:ln>
            <a:noFill/>
          </a:ln>
          <a:solidFill>
            <a:srgbClr val="050505"/>
          </a:solidFill>
          <a:uFillTx/>
          <a:latin typeface="+mj-lt"/>
          <a:ea typeface="+mj-ea"/>
          <a:cs typeface="+mj-cs"/>
          <a:sym typeface="Calibri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EF6230"/>
        </a:buClr>
        <a:buSzPct val="100000"/>
        <a:buFont typeface="Arial"/>
        <a:buChar char="•"/>
        <a:tabLst/>
        <a:defRPr sz="2800" b="1" i="0" u="none" strike="noStrike" cap="none" spc="0" baseline="0">
          <a:ln>
            <a:noFill/>
          </a:ln>
          <a:solidFill>
            <a:srgbClr val="050505"/>
          </a:solidFill>
          <a:uFillTx/>
          <a:latin typeface="+mj-lt"/>
          <a:ea typeface="+mj-ea"/>
          <a:cs typeface="+mj-cs"/>
          <a:sym typeface="Calibri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EF6230"/>
        </a:buClr>
        <a:buSzPct val="100000"/>
        <a:buFont typeface="Arial"/>
        <a:buChar char="•"/>
        <a:tabLst/>
        <a:defRPr sz="2800" b="1" i="0" u="none" strike="noStrike" cap="none" spc="0" baseline="0">
          <a:ln>
            <a:noFill/>
          </a:ln>
          <a:solidFill>
            <a:srgbClr val="050505"/>
          </a:solidFill>
          <a:uFillTx/>
          <a:latin typeface="+mj-lt"/>
          <a:ea typeface="+mj-ea"/>
          <a:cs typeface="+mj-cs"/>
          <a:sym typeface="Calibri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EF6230"/>
        </a:buClr>
        <a:buSzPct val="100000"/>
        <a:buFont typeface="Arial"/>
        <a:buChar char="•"/>
        <a:tabLst/>
        <a:defRPr sz="2800" b="1" i="0" u="none" strike="noStrike" cap="none" spc="0" baseline="0">
          <a:ln>
            <a:noFill/>
          </a:ln>
          <a:solidFill>
            <a:srgbClr val="050505"/>
          </a:solidFill>
          <a:uFillTx/>
          <a:latin typeface="+mj-lt"/>
          <a:ea typeface="+mj-ea"/>
          <a:cs typeface="+mj-cs"/>
          <a:sym typeface="Calibri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>
          <a:srgbClr val="EF6230"/>
        </a:buClr>
        <a:buSzPct val="100000"/>
        <a:buFont typeface="Arial"/>
        <a:buChar char="•"/>
        <a:tabLst/>
        <a:defRPr sz="2800" b="1" i="0" u="none" strike="noStrike" cap="none" spc="0" baseline="0">
          <a:ln>
            <a:noFill/>
          </a:ln>
          <a:solidFill>
            <a:srgbClr val="050505"/>
          </a:solidFill>
          <a:uFillTx/>
          <a:latin typeface="+mj-lt"/>
          <a:ea typeface="+mj-ea"/>
          <a:cs typeface="+mj-cs"/>
          <a:sym typeface="Calibri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1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ov"/><Relationship Id="rId1" Type="http://schemas.openxmlformats.org/officeDocument/2006/relationships/video" Target="NULL" TargetMode="External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43"/>
          <p:cNvSpPr txBox="1">
            <a:spLocks noGrp="1"/>
          </p:cNvSpPr>
          <p:nvPr>
            <p:ph type="ctrTitle"/>
          </p:nvPr>
        </p:nvSpPr>
        <p:spPr>
          <a:xfrm>
            <a:off x="165101" y="1737200"/>
            <a:ext cx="11914604" cy="2387602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Efficient VR and AR Navigation through</a:t>
            </a:r>
            <a:br>
              <a:rPr lang="en-US" dirty="0"/>
            </a:br>
            <a:r>
              <a:rPr lang="en-US" dirty="0"/>
              <a:t>Multiperspective Occlusion Management</a:t>
            </a:r>
            <a:endParaRPr dirty="0"/>
          </a:p>
        </p:txBody>
      </p:sp>
      <p:sp>
        <p:nvSpPr>
          <p:cNvPr id="35" name="Shape 44"/>
          <p:cNvSpPr txBox="1">
            <a:spLocks noGrp="1"/>
          </p:cNvSpPr>
          <p:nvPr>
            <p:ph type="subTitle" sz="quarter" idx="1"/>
          </p:nvPr>
        </p:nvSpPr>
        <p:spPr>
          <a:xfrm>
            <a:off x="1524000" y="4224337"/>
            <a:ext cx="9144000" cy="1655764"/>
          </a:xfrm>
          <a:prstGeom prst="rect">
            <a:avLst/>
          </a:prstGeom>
          <a:effectLst>
            <a:outerShdw blurRad="101600" dist="25400" dir="5400000" rotWithShape="0">
              <a:srgbClr val="000000">
                <a:alpha val="75000"/>
              </a:srgbClr>
            </a:outerShdw>
          </a:effectLst>
        </p:spPr>
        <p:txBody>
          <a:bodyPr/>
          <a:lstStyle/>
          <a:p>
            <a:r>
              <a:rPr lang="en-US" dirty="0"/>
              <a:t>Meng-Lin Wu and Voicu Popescu</a:t>
            </a:r>
            <a:endParaRPr dirty="0"/>
          </a:p>
          <a:p>
            <a:r>
              <a:rPr lang="en-US" dirty="0"/>
              <a:t>Purdue University</a:t>
            </a:r>
            <a:endParaRPr dirty="0"/>
          </a:p>
          <a:p>
            <a:r>
              <a:rPr lang="en-US" dirty="0"/>
              <a:t>IEEE TVCG Invited </a:t>
            </a:r>
            <a:r>
              <a:rPr dirty="0"/>
              <a:t>Paper</a:t>
            </a:r>
          </a:p>
        </p:txBody>
      </p:sp>
      <p:sp>
        <p:nvSpPr>
          <p:cNvPr id="36" name="TextBox 4"/>
          <p:cNvSpPr txBox="1"/>
          <p:nvPr/>
        </p:nvSpPr>
        <p:spPr>
          <a:xfrm>
            <a:off x="165100" y="138746"/>
            <a:ext cx="3721100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200"/>
            </a:lvl1pPr>
          </a:lstStyle>
          <a:p>
            <a:r>
              <a:rPr dirty="0"/>
              <a:t>Paper Session: </a:t>
            </a:r>
            <a:r>
              <a:rPr lang="en-US" dirty="0"/>
              <a:t>15</a:t>
            </a:r>
            <a:endParaRPr dirty="0"/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MPV for urban scenes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695450" y="4996932"/>
            <a:ext cx="3870960" cy="369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Main perspective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86550" y="4996932"/>
            <a:ext cx="3870960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Main perspective +</a:t>
            </a:r>
          </a:p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2 s</a:t>
            </a:r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econdary perspectives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2009" y="2253732"/>
            <a:ext cx="4880042" cy="27432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0909" y="2253732"/>
            <a:ext cx="4880042" cy="2743200"/>
          </a:xfrm>
          <a:prstGeom prst="rect">
            <a:avLst/>
          </a:prstGeom>
        </p:spPr>
      </p:pic>
      <p:sp>
        <p:nvSpPr>
          <p:cNvPr id="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4918902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MPV for indoor scenes, shown in AR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50264" b="-826"/>
          <a:stretch/>
        </p:blipFill>
        <p:spPr>
          <a:xfrm>
            <a:off x="505840" y="2523744"/>
            <a:ext cx="11261631" cy="253288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05840" y="5015220"/>
            <a:ext cx="370040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User wearing AR HMD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286455" y="5015220"/>
            <a:ext cx="370040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Main perspective from user</a:t>
            </a:r>
            <a:endParaRPr kumimoji="0" lang="en-US" sz="1800" b="1" u="none" strike="noStrike" cap="none" spc="0" normalizeH="0" dirty="0">
              <a:ln>
                <a:noFill/>
              </a:ln>
              <a:solidFill>
                <a:srgbClr val="050505"/>
              </a:solidFill>
              <a:effectLst/>
              <a:uFillTx/>
              <a:sym typeface="Calibri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067071" y="5015220"/>
            <a:ext cx="3700400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Secondary perspective showing side corridor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8067071" y="5842090"/>
            <a:ext cx="3700400" cy="52321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1400" dirty="0"/>
              <a:t>AR annotation rendered with pre-acquired real world model + dynamic virtual target</a:t>
            </a: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418918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16 subjects</a:t>
            </a:r>
          </a:p>
          <a:p>
            <a:r>
              <a:rPr lang="en-US" dirty="0"/>
              <a:t>Two VR and two AR tasks</a:t>
            </a:r>
          </a:p>
          <a:p>
            <a:pPr lvl="1"/>
            <a:r>
              <a:rPr lang="en-US" dirty="0"/>
              <a:t>VR urban</a:t>
            </a:r>
          </a:p>
          <a:p>
            <a:pPr lvl="1"/>
            <a:r>
              <a:rPr lang="en-US" dirty="0"/>
              <a:t>AR corridor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631828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Metrics</a:t>
            </a:r>
          </a:p>
          <a:p>
            <a:pPr lvl="1"/>
            <a:r>
              <a:rPr lang="en-US" dirty="0"/>
              <a:t>Total distance traveled</a:t>
            </a:r>
          </a:p>
          <a:p>
            <a:pPr lvl="1"/>
            <a:r>
              <a:rPr lang="en-US" dirty="0"/>
              <a:t>Total head rotation</a:t>
            </a:r>
          </a:p>
          <a:p>
            <a:pPr lvl="1"/>
            <a:r>
              <a:rPr lang="en-US" dirty="0"/>
              <a:t>Completion time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7846530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VR task 1: keep moving target in view</a:t>
            </a:r>
          </a:p>
        </p:txBody>
      </p:sp>
      <p:pic>
        <p:nvPicPr>
          <p:cNvPr id="4" name="VR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7600" y="2629694"/>
            <a:ext cx="4876800" cy="2743200"/>
          </a:xfrm>
          <a:prstGeom prst="rect">
            <a:avLst/>
          </a:prstGeom>
        </p:spPr>
      </p:pic>
      <p:sp>
        <p:nvSpPr>
          <p:cNvPr id="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14584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user trajectory for VR tracking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25040" y="1507808"/>
            <a:ext cx="3898450" cy="457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2122" y="1507808"/>
            <a:ext cx="3898450" cy="457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38785" y="6256580"/>
            <a:ext cx="387096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Conventional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89612" y="6256580"/>
            <a:ext cx="387096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MPV</a:t>
            </a:r>
            <a:endParaRPr kumimoji="0" lang="en-US" sz="1800" b="1" u="none" strike="noStrike" cap="none" spc="0" normalizeH="0" dirty="0">
              <a:ln>
                <a:noFill/>
              </a:ln>
              <a:solidFill>
                <a:srgbClr val="050505"/>
              </a:solidFill>
              <a:effectLst/>
              <a:uFillTx/>
              <a:sym typeface="Calibri"/>
            </a:endParaRPr>
          </a:p>
        </p:txBody>
      </p:sp>
      <p:sp>
        <p:nvSpPr>
          <p:cNvPr id="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9045621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R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7600" y="2629694"/>
            <a:ext cx="4876800" cy="274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VR task 2: pair matching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556153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612" y="1507808"/>
            <a:ext cx="3898450" cy="4572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38785" y="1507808"/>
            <a:ext cx="3898450" cy="457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Sample user trajectory for VR matching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38785" y="6256580"/>
            <a:ext cx="387096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Conventional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89612" y="6256580"/>
            <a:ext cx="387096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MPV</a:t>
            </a:r>
            <a:endParaRPr kumimoji="0" lang="en-US" sz="1800" b="1" u="none" strike="noStrike" cap="none" spc="0" normalizeH="0" dirty="0">
              <a:ln>
                <a:noFill/>
              </a:ln>
              <a:solidFill>
                <a:srgbClr val="050505"/>
              </a:solidFill>
              <a:effectLst/>
              <a:uFillTx/>
              <a:sym typeface="Calibri"/>
            </a:endParaRPr>
          </a:p>
        </p:txBody>
      </p:sp>
      <p:sp>
        <p:nvSpPr>
          <p:cNvPr id="11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73930933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R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7600" y="2629694"/>
            <a:ext cx="4876800" cy="274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 task 1: search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76253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AR2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3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7600" y="2629694"/>
            <a:ext cx="4876800" cy="27432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AR task 2: ambushing evading target</a:t>
            </a: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4957299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Motivation</a:t>
            </a:r>
            <a:endParaRPr dirty="0"/>
          </a:p>
        </p:txBody>
      </p:sp>
      <p:sp>
        <p:nvSpPr>
          <p:cNvPr id="91" name="Tex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Tracked Head-Mounted Displays (HMD) </a:t>
            </a:r>
          </a:p>
          <a:p>
            <a:pPr lvl="1"/>
            <a:r>
              <a:rPr lang="en-US" dirty="0"/>
              <a:t>A natural interface for exploring 3D scenes in AR and VR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 study results</a:t>
            </a:r>
          </a:p>
        </p:txBody>
      </p:sp>
      <p:sp>
        <p:nvSpPr>
          <p:cNvPr id="5" name="Text Placeholder 5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en-US" dirty="0"/>
              <a:t>Metrics</a:t>
            </a:r>
          </a:p>
          <a:p>
            <a:pPr lvl="1"/>
            <a:r>
              <a:rPr lang="en-US" dirty="0"/>
              <a:t>Total distance traveled</a:t>
            </a:r>
          </a:p>
          <a:p>
            <a:pPr lvl="1"/>
            <a:r>
              <a:rPr lang="en-US" dirty="0"/>
              <a:t>Total head rotation</a:t>
            </a:r>
          </a:p>
          <a:p>
            <a:pPr lvl="1"/>
            <a:r>
              <a:rPr lang="en-US" dirty="0"/>
              <a:t>Completion time</a:t>
            </a:r>
          </a:p>
          <a:p>
            <a:r>
              <a:rPr lang="en-US" dirty="0"/>
              <a:t>Significant improvement in all metrics, in all tasks*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* Except completion time in ambush task</a:t>
            </a:r>
          </a:p>
          <a:p>
            <a:pPr lvl="1"/>
            <a:endParaRPr lang="en-US" dirty="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6872370"/>
      </p:ext>
    </p:extLst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MPV reduces distance traveled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4504421"/>
              </p:ext>
            </p:extLst>
          </p:nvPr>
        </p:nvGraphicFramePr>
        <p:xfrm>
          <a:off x="1006590" y="3038592"/>
          <a:ext cx="10065930" cy="18438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7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Experiment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Difference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Effect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Tracking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14 ±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5 ±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&lt; 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2.3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latin typeface="Arial"/>
                          <a:cs typeface="Arial"/>
                        </a:rPr>
                        <a:t>huge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Matching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92 ± 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8 ±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&lt; 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latin typeface="Arial"/>
                          <a:cs typeface="Arial"/>
                        </a:rPr>
                        <a:t>huge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99 ±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85 ± 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&lt; 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1.6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latin typeface="Arial"/>
                          <a:cs typeface="Arial"/>
                        </a:rPr>
                        <a:t>very 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Ambush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109 ± 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93 ± 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0.04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latin typeface="Arial"/>
                          <a:cs typeface="Arial"/>
                        </a:rPr>
                        <a:t>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6593" y="2558814"/>
            <a:ext cx="2786463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Distance traveled,</a:t>
            </a:r>
            <a:r>
              <a:rPr kumimoji="0" lang="en-US" sz="1800" b="1" i="0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in meters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596511"/>
      </p:ext>
    </p:extLst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MPV reduces head rotation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3502726"/>
              </p:ext>
            </p:extLst>
          </p:nvPr>
        </p:nvGraphicFramePr>
        <p:xfrm>
          <a:off x="1006590" y="3038592"/>
          <a:ext cx="10065930" cy="18438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7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Experiment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Difference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Effect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Tracking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8 ±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4 ±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&lt; 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1.8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latin typeface="Arial"/>
                          <a:cs typeface="Arial"/>
                        </a:rPr>
                        <a:t>very 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Matching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66 ± 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10 ±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&lt; 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3.4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latin typeface="Arial"/>
                          <a:cs typeface="Arial"/>
                        </a:rPr>
                        <a:t>huge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42 ±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33 ± 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0.04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latin typeface="Arial"/>
                          <a:cs typeface="Arial"/>
                        </a:rPr>
                        <a:t>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Ambush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44 ± 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34 ± 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800" dirty="0">
                          <a:latin typeface="Arial"/>
                          <a:cs typeface="Arial"/>
                        </a:rPr>
                        <a:t>very 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006593" y="2558814"/>
            <a:ext cx="3740676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Head rotation</a:t>
            </a: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,</a:t>
            </a:r>
            <a:r>
              <a:rPr kumimoji="0" lang="en-US" sz="1800" b="1" i="0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in hundreds of degrees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6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462290"/>
      </p:ext>
    </p:extLst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MPV reduces time</a:t>
            </a: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7730337"/>
              </p:ext>
            </p:extLst>
          </p:nvPr>
        </p:nvGraphicFramePr>
        <p:xfrm>
          <a:off x="1006590" y="3038592"/>
          <a:ext cx="10065930" cy="18438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379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3799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Task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Control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Experiment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Difference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Effect size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Tracking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n/a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n/a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Matching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216 ± 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58 ± 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&lt; 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2.5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huge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Search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92 ±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69 ± 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23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&lt; 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very large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8771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>
                          <a:latin typeface="Arial"/>
                          <a:cs typeface="Arial"/>
                        </a:rPr>
                        <a:t>Ambush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75 ± 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74 ± 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1.5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0.5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latin typeface="Arial"/>
                          <a:cs typeface="Arial"/>
                        </a:rPr>
                        <a:t>very small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06593" y="2558814"/>
            <a:ext cx="2813965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dirty="0"/>
              <a:t>Completion time</a:t>
            </a:r>
            <a:r>
              <a:rPr kumimoji="0" lang="en-US" sz="1800" b="1" i="0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,</a:t>
            </a:r>
            <a:r>
              <a:rPr kumimoji="0" lang="en-US" sz="1800" b="1" i="0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 in seconds</a:t>
            </a:r>
            <a:endParaRPr kumimoji="0" lang="en-US" sz="1800" b="1" i="0" u="none" strike="noStrike" cap="none" spc="0" normalizeH="0" baseline="0" dirty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5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52677414"/>
      </p:ext>
    </p:extLst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and future work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MPV—nice superpower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Other applications, other MPV constructors?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24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32535197"/>
      </p:ext>
    </p:extLst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43"/>
          <p:cNvSpPr txBox="1">
            <a:spLocks noGrp="1"/>
          </p:cNvSpPr>
          <p:nvPr>
            <p:ph type="ctrTitle"/>
          </p:nvPr>
        </p:nvSpPr>
        <p:spPr>
          <a:xfrm>
            <a:off x="165101" y="1737200"/>
            <a:ext cx="11914604" cy="2387602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Efficient VR and AR Navigation through</a:t>
            </a:r>
            <a:br>
              <a:rPr lang="en-US" dirty="0"/>
            </a:br>
            <a:r>
              <a:rPr lang="en-US" dirty="0"/>
              <a:t>Multiperspective Occlusion Management</a:t>
            </a:r>
            <a:endParaRPr dirty="0"/>
          </a:p>
        </p:txBody>
      </p:sp>
      <p:sp>
        <p:nvSpPr>
          <p:cNvPr id="35" name="Shape 44"/>
          <p:cNvSpPr txBox="1">
            <a:spLocks noGrp="1"/>
          </p:cNvSpPr>
          <p:nvPr>
            <p:ph type="subTitle" sz="quarter" idx="1"/>
          </p:nvPr>
        </p:nvSpPr>
        <p:spPr>
          <a:xfrm>
            <a:off x="1524000" y="4224337"/>
            <a:ext cx="9144000" cy="1655764"/>
          </a:xfrm>
          <a:prstGeom prst="rect">
            <a:avLst/>
          </a:prstGeom>
          <a:effectLst>
            <a:outerShdw blurRad="101600" dist="25400" dir="5400000" rotWithShape="0">
              <a:srgbClr val="000000">
                <a:alpha val="75000"/>
              </a:srgbClr>
            </a:outerShdw>
          </a:effectLst>
        </p:spPr>
        <p:txBody>
          <a:bodyPr/>
          <a:lstStyle/>
          <a:p>
            <a:r>
              <a:rPr lang="en-US" dirty="0"/>
              <a:t>Meng-Lin Wu and Voicu Popescu</a:t>
            </a:r>
            <a:endParaRPr dirty="0"/>
          </a:p>
          <a:p>
            <a:r>
              <a:rPr lang="en-US" dirty="0"/>
              <a:t>Purdue University</a:t>
            </a:r>
            <a:endParaRPr dirty="0"/>
          </a:p>
          <a:p>
            <a:r>
              <a:rPr lang="en-US" dirty="0"/>
              <a:t>IEEE TVCG Invited </a:t>
            </a:r>
            <a:r>
              <a:rPr dirty="0"/>
              <a:t>Paper</a:t>
            </a:r>
          </a:p>
        </p:txBody>
      </p:sp>
      <p:sp>
        <p:nvSpPr>
          <p:cNvPr id="36" name="TextBox 4"/>
          <p:cNvSpPr txBox="1"/>
          <p:nvPr/>
        </p:nvSpPr>
        <p:spPr>
          <a:xfrm>
            <a:off x="165100" y="138746"/>
            <a:ext cx="3721100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5718" tIns="45718" rIns="45718" bIns="45718">
            <a:spAutoFit/>
          </a:bodyPr>
          <a:lstStyle>
            <a:lvl1pPr>
              <a:defRPr sz="3200"/>
            </a:lvl1pPr>
          </a:lstStyle>
          <a:p>
            <a:r>
              <a:rPr dirty="0"/>
              <a:t>Paper Session: </a:t>
            </a:r>
            <a:r>
              <a:rPr lang="en-US" dirty="0"/>
              <a:t>15</a:t>
            </a:r>
            <a:endParaRPr dirty="0"/>
          </a:p>
        </p:txBody>
      </p:sp>
      <p:sp>
        <p:nvSpPr>
          <p:cNvPr id="2" name="TextBox 1"/>
          <p:cNvSpPr txBox="1"/>
          <p:nvPr/>
        </p:nvSpPr>
        <p:spPr>
          <a:xfrm rot="20662950">
            <a:off x="7542827" y="4718067"/>
            <a:ext cx="4572000" cy="1200325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sz="7200" dirty="0">
                <a:ln w="22225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</a:rPr>
              <a:t>Thank you!</a:t>
            </a:r>
            <a:endParaRPr kumimoji="0" lang="en-US" sz="7200" i="0" u="none" strike="noStrike" normalizeH="0" baseline="0" dirty="0">
              <a:ln w="22225">
                <a:solidFill>
                  <a:schemeClr val="accent2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>
                <a:outerShdw blurRad="60007" dir="2000400" sy="-30000" kx="-800400" algn="bl" rotWithShape="0">
                  <a:prstClr val="black">
                    <a:alpha val="20000"/>
                  </a:prstClr>
                </a:outerShdw>
              </a:effectLst>
              <a:uFillTx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54843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Box 63"/>
          <p:cNvSpPr txBox="1"/>
          <p:nvPr/>
        </p:nvSpPr>
        <p:spPr>
          <a:xfrm>
            <a:off x="9499324" y="5725111"/>
            <a:ext cx="501095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user</a:t>
            </a:r>
          </a:p>
        </p:txBody>
      </p:sp>
      <p:sp>
        <p:nvSpPr>
          <p:cNvPr id="91" name="Tex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Tracked Head-Mounted Displays (HMD) </a:t>
            </a:r>
          </a:p>
          <a:p>
            <a:pPr lvl="1"/>
            <a:r>
              <a:rPr lang="en-US" dirty="0"/>
              <a:t>A natural interface for exploring 3D scenes in AR and VR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Can be inefficient due to occlusions</a:t>
            </a:r>
            <a:endParaRPr lang="en-US" dirty="0">
              <a:solidFill>
                <a:srgbClr val="FF0000"/>
              </a:solidFill>
            </a:endParaRPr>
          </a:p>
          <a:p>
            <a:endParaRPr dirty="0"/>
          </a:p>
        </p:txBody>
      </p:sp>
      <p:sp>
        <p:nvSpPr>
          <p:cNvPr id="60" name="Freeform 59"/>
          <p:cNvSpPr/>
          <p:nvPr/>
        </p:nvSpPr>
        <p:spPr>
          <a:xfrm>
            <a:off x="9203202" y="3302370"/>
            <a:ext cx="1407782" cy="2407700"/>
          </a:xfrm>
          <a:custGeom>
            <a:avLst/>
            <a:gdLst>
              <a:gd name="connsiteX0" fmla="*/ 0 w 1407782"/>
              <a:gd name="connsiteY0" fmla="*/ 0 h 2407700"/>
              <a:gd name="connsiteX1" fmla="*/ 1407782 w 1407782"/>
              <a:gd name="connsiteY1" fmla="*/ 0 h 2407700"/>
              <a:gd name="connsiteX2" fmla="*/ 1111753 w 1407782"/>
              <a:gd name="connsiteY2" fmla="*/ 855194 h 2407700"/>
              <a:gd name="connsiteX3" fmla="*/ 1111753 w 1407782"/>
              <a:gd name="connsiteY3" fmla="*/ 1539349 h 2407700"/>
              <a:gd name="connsiteX4" fmla="*/ 559166 w 1407782"/>
              <a:gd name="connsiteY4" fmla="*/ 2407700 h 2407700"/>
              <a:gd name="connsiteX5" fmla="*/ 0 w 1407782"/>
              <a:gd name="connsiteY5" fmla="*/ 1611712 h 2407700"/>
              <a:gd name="connsiteX6" fmla="*/ 0 w 1407782"/>
              <a:gd name="connsiteY6" fmla="*/ 0 h 24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7782" h="2407700">
                <a:moveTo>
                  <a:pt x="0" y="0"/>
                </a:moveTo>
                <a:lnTo>
                  <a:pt x="1407782" y="0"/>
                </a:lnTo>
                <a:lnTo>
                  <a:pt x="1111753" y="855194"/>
                </a:lnTo>
                <a:lnTo>
                  <a:pt x="1111753" y="1539349"/>
                </a:lnTo>
                <a:lnTo>
                  <a:pt x="559166" y="2407700"/>
                </a:lnTo>
                <a:lnTo>
                  <a:pt x="0" y="1611712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9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Motivation</a:t>
            </a:r>
            <a:endParaRPr dirty="0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9197836" y="3305399"/>
            <a:ext cx="0" cy="240631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" name="Straight Connector 5"/>
          <p:cNvCxnSpPr/>
          <p:nvPr/>
        </p:nvCxnSpPr>
        <p:spPr>
          <a:xfrm flipV="1">
            <a:off x="10316167" y="4144407"/>
            <a:ext cx="0" cy="15673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Connector 7"/>
          <p:cNvCxnSpPr/>
          <p:nvPr/>
        </p:nvCxnSpPr>
        <p:spPr>
          <a:xfrm flipH="1">
            <a:off x="9197837" y="3305399"/>
            <a:ext cx="2616997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Connector 10"/>
          <p:cNvCxnSpPr/>
          <p:nvPr/>
        </p:nvCxnSpPr>
        <p:spPr>
          <a:xfrm flipH="1">
            <a:off x="10316168" y="4144407"/>
            <a:ext cx="1498666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/>
          <p:nvPr/>
        </p:nvCxnSpPr>
        <p:spPr>
          <a:xfrm flipV="1">
            <a:off x="11814834" y="3305399"/>
            <a:ext cx="0" cy="8390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Straight Connector 48"/>
          <p:cNvCxnSpPr/>
          <p:nvPr/>
        </p:nvCxnSpPr>
        <p:spPr>
          <a:xfrm flipV="1">
            <a:off x="9742633" y="3305399"/>
            <a:ext cx="881507" cy="2406316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Straight Connector 52"/>
          <p:cNvCxnSpPr/>
          <p:nvPr/>
        </p:nvCxnSpPr>
        <p:spPr>
          <a:xfrm flipV="1">
            <a:off x="9742633" y="4828563"/>
            <a:ext cx="573534" cy="883152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Straight Connector 55"/>
          <p:cNvCxnSpPr/>
          <p:nvPr/>
        </p:nvCxnSpPr>
        <p:spPr>
          <a:xfrm flipH="1" flipV="1">
            <a:off x="9205731" y="4928061"/>
            <a:ext cx="544796" cy="783655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8" name="Oval 57"/>
          <p:cNvSpPr/>
          <p:nvPr/>
        </p:nvSpPr>
        <p:spPr>
          <a:xfrm>
            <a:off x="9712701" y="5673139"/>
            <a:ext cx="91440" cy="91440"/>
          </a:xfrm>
          <a:prstGeom prst="ellipse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11065501" y="3540239"/>
            <a:ext cx="382610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?</a:t>
            </a:r>
          </a:p>
        </p:txBody>
      </p:sp>
      <p:sp>
        <p:nvSpPr>
          <p:cNvPr id="17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0539211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Freeform 68"/>
          <p:cNvSpPr/>
          <p:nvPr/>
        </p:nvSpPr>
        <p:spPr>
          <a:xfrm>
            <a:off x="9759315" y="3307080"/>
            <a:ext cx="2055495" cy="1021080"/>
          </a:xfrm>
          <a:custGeom>
            <a:avLst/>
            <a:gdLst>
              <a:gd name="connsiteX0" fmla="*/ 0 w 2055495"/>
              <a:gd name="connsiteY0" fmla="*/ 478155 h 1021080"/>
              <a:gd name="connsiteX1" fmla="*/ 531495 w 2055495"/>
              <a:gd name="connsiteY1" fmla="*/ 9525 h 1021080"/>
              <a:gd name="connsiteX2" fmla="*/ 2051685 w 2055495"/>
              <a:gd name="connsiteY2" fmla="*/ 0 h 1021080"/>
              <a:gd name="connsiteX3" fmla="*/ 2055495 w 2055495"/>
              <a:gd name="connsiteY3" fmla="*/ 838200 h 1021080"/>
              <a:gd name="connsiteX4" fmla="*/ 556260 w 2055495"/>
              <a:gd name="connsiteY4" fmla="*/ 834390 h 1021080"/>
              <a:gd name="connsiteX5" fmla="*/ 558165 w 2055495"/>
              <a:gd name="connsiteY5" fmla="*/ 1021080 h 1021080"/>
              <a:gd name="connsiteX6" fmla="*/ 0 w 2055495"/>
              <a:gd name="connsiteY6" fmla="*/ 478155 h 1021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55495" h="1021080">
                <a:moveTo>
                  <a:pt x="0" y="478155"/>
                </a:moveTo>
                <a:lnTo>
                  <a:pt x="531495" y="9525"/>
                </a:lnTo>
                <a:lnTo>
                  <a:pt x="2051685" y="0"/>
                </a:lnTo>
                <a:lnTo>
                  <a:pt x="2055495" y="838200"/>
                </a:lnTo>
                <a:lnTo>
                  <a:pt x="556260" y="834390"/>
                </a:lnTo>
                <a:lnTo>
                  <a:pt x="558165" y="1021080"/>
                </a:lnTo>
                <a:lnTo>
                  <a:pt x="0" y="478155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91" name="Tex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Tracked Head-Mounted Displays (HMD) </a:t>
            </a:r>
          </a:p>
          <a:p>
            <a:pPr lvl="1"/>
            <a:r>
              <a:rPr lang="en-US" dirty="0"/>
              <a:t>A natural interface for exploring 3D scenes in AR and VR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Can be inefficient due to occlusions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Translation required to reduce occlusion</a:t>
            </a:r>
          </a:p>
          <a:p>
            <a:pPr lvl="2"/>
            <a:endParaRPr lang="en-US" dirty="0">
              <a:solidFill>
                <a:srgbClr val="FF0000"/>
              </a:solidFill>
            </a:endParaRPr>
          </a:p>
          <a:p>
            <a:endParaRPr dirty="0"/>
          </a:p>
        </p:txBody>
      </p:sp>
      <p:sp>
        <p:nvSpPr>
          <p:cNvPr id="9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Motivation</a:t>
            </a:r>
            <a:endParaRPr dirty="0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9197836" y="3305399"/>
            <a:ext cx="0" cy="240631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" name="Straight Connector 5"/>
          <p:cNvCxnSpPr/>
          <p:nvPr/>
        </p:nvCxnSpPr>
        <p:spPr>
          <a:xfrm flipV="1">
            <a:off x="10316167" y="4144407"/>
            <a:ext cx="0" cy="15673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Connector 7"/>
          <p:cNvCxnSpPr/>
          <p:nvPr/>
        </p:nvCxnSpPr>
        <p:spPr>
          <a:xfrm flipH="1">
            <a:off x="9197837" y="3305399"/>
            <a:ext cx="2616997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Connector 10"/>
          <p:cNvCxnSpPr/>
          <p:nvPr/>
        </p:nvCxnSpPr>
        <p:spPr>
          <a:xfrm flipH="1">
            <a:off x="10316168" y="4144407"/>
            <a:ext cx="1498666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/>
          <p:nvPr/>
        </p:nvCxnSpPr>
        <p:spPr>
          <a:xfrm flipV="1">
            <a:off x="11814834" y="3305399"/>
            <a:ext cx="0" cy="8390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TextBox 18"/>
          <p:cNvSpPr txBox="1"/>
          <p:nvPr/>
        </p:nvSpPr>
        <p:spPr>
          <a:xfrm>
            <a:off x="10983520" y="3540239"/>
            <a:ext cx="831314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nothing</a:t>
            </a:r>
          </a:p>
        </p:txBody>
      </p:sp>
      <p:sp>
        <p:nvSpPr>
          <p:cNvPr id="58" name="Oval 57"/>
          <p:cNvSpPr/>
          <p:nvPr/>
        </p:nvSpPr>
        <p:spPr>
          <a:xfrm>
            <a:off x="9712701" y="5673139"/>
            <a:ext cx="91440" cy="91440"/>
          </a:xfrm>
          <a:prstGeom prst="ellipse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9712701" y="3740184"/>
            <a:ext cx="91440" cy="91440"/>
          </a:xfrm>
          <a:prstGeom prst="ellipse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cxnSp>
        <p:nvCxnSpPr>
          <p:cNvPr id="66" name="Straight Connector 65"/>
          <p:cNvCxnSpPr/>
          <p:nvPr/>
        </p:nvCxnSpPr>
        <p:spPr>
          <a:xfrm flipV="1">
            <a:off x="9747891" y="3313348"/>
            <a:ext cx="549687" cy="458521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8" name="Straight Connector 67"/>
          <p:cNvCxnSpPr/>
          <p:nvPr/>
        </p:nvCxnSpPr>
        <p:spPr>
          <a:xfrm>
            <a:off x="9758421" y="3784135"/>
            <a:ext cx="555219" cy="54212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" name="Straight Arrow Connector 3"/>
          <p:cNvCxnSpPr>
            <a:stCxn id="58" idx="4"/>
            <a:endCxn id="65" idx="4"/>
          </p:cNvCxnSpPr>
          <p:nvPr/>
        </p:nvCxnSpPr>
        <p:spPr>
          <a:xfrm flipV="1">
            <a:off x="9758421" y="3831624"/>
            <a:ext cx="0" cy="1932955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dash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" name="TextBox 22"/>
          <p:cNvSpPr txBox="1"/>
          <p:nvPr/>
        </p:nvSpPr>
        <p:spPr>
          <a:xfrm rot="5400000">
            <a:off x="9256379" y="3587755"/>
            <a:ext cx="501095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user</a:t>
            </a:r>
          </a:p>
        </p:txBody>
      </p:sp>
      <p:sp>
        <p:nvSpPr>
          <p:cNvPr id="18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6195582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Tracked Head-Mounted Displays (HMD) </a:t>
            </a:r>
          </a:p>
          <a:p>
            <a:pPr lvl="1"/>
            <a:r>
              <a:rPr lang="en-US" dirty="0"/>
              <a:t>A natural interface for exploring 3D scenes in AR and VR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Can be inefficient due to occlusions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Sequential exploration is slow</a:t>
            </a:r>
          </a:p>
          <a:p>
            <a:pPr lvl="2"/>
            <a:endParaRPr lang="en-US" dirty="0">
              <a:solidFill>
                <a:srgbClr val="FF0000"/>
              </a:solidFill>
            </a:endParaRPr>
          </a:p>
          <a:p>
            <a:endParaRPr dirty="0"/>
          </a:p>
        </p:txBody>
      </p:sp>
      <p:sp>
        <p:nvSpPr>
          <p:cNvPr id="9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Motivation</a:t>
            </a:r>
            <a:endParaRPr dirty="0"/>
          </a:p>
        </p:txBody>
      </p:sp>
      <p:cxnSp>
        <p:nvCxnSpPr>
          <p:cNvPr id="3" name="Straight Connector 2"/>
          <p:cNvCxnSpPr/>
          <p:nvPr/>
        </p:nvCxnSpPr>
        <p:spPr>
          <a:xfrm flipV="1">
            <a:off x="9197836" y="3305399"/>
            <a:ext cx="0" cy="240631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" name="Straight Connector 5"/>
          <p:cNvCxnSpPr/>
          <p:nvPr/>
        </p:nvCxnSpPr>
        <p:spPr>
          <a:xfrm flipV="1">
            <a:off x="10316167" y="4144407"/>
            <a:ext cx="0" cy="15673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Connector 7"/>
          <p:cNvCxnSpPr/>
          <p:nvPr/>
        </p:nvCxnSpPr>
        <p:spPr>
          <a:xfrm flipH="1">
            <a:off x="9197837" y="3305399"/>
            <a:ext cx="2616997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Connector 10"/>
          <p:cNvCxnSpPr/>
          <p:nvPr/>
        </p:nvCxnSpPr>
        <p:spPr>
          <a:xfrm flipH="1">
            <a:off x="10316168" y="4144407"/>
            <a:ext cx="1498666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/>
          <p:nvPr/>
        </p:nvCxnSpPr>
        <p:spPr>
          <a:xfrm flipV="1">
            <a:off x="11814834" y="3305399"/>
            <a:ext cx="0" cy="8390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TextBox 18"/>
          <p:cNvSpPr txBox="1"/>
          <p:nvPr/>
        </p:nvSpPr>
        <p:spPr>
          <a:xfrm>
            <a:off x="10983520" y="3540239"/>
            <a:ext cx="831314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nothing</a:t>
            </a:r>
          </a:p>
        </p:txBody>
      </p:sp>
      <p:sp>
        <p:nvSpPr>
          <p:cNvPr id="58" name="Oval 57"/>
          <p:cNvSpPr/>
          <p:nvPr/>
        </p:nvSpPr>
        <p:spPr>
          <a:xfrm>
            <a:off x="9712701" y="5673139"/>
            <a:ext cx="91440" cy="91440"/>
          </a:xfrm>
          <a:prstGeom prst="ellipse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65" name="Oval 64"/>
          <p:cNvSpPr/>
          <p:nvPr/>
        </p:nvSpPr>
        <p:spPr>
          <a:xfrm>
            <a:off x="9712701" y="3740184"/>
            <a:ext cx="91440" cy="91440"/>
          </a:xfrm>
          <a:prstGeom prst="ellipse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cxnSp>
        <p:nvCxnSpPr>
          <p:cNvPr id="66" name="Straight Connector 65"/>
          <p:cNvCxnSpPr/>
          <p:nvPr/>
        </p:nvCxnSpPr>
        <p:spPr>
          <a:xfrm>
            <a:off x="9754440" y="5721695"/>
            <a:ext cx="591426" cy="466477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" name="Straight Arrow Connector 3"/>
          <p:cNvCxnSpPr/>
          <p:nvPr/>
        </p:nvCxnSpPr>
        <p:spPr>
          <a:xfrm flipV="1">
            <a:off x="9699219" y="3831625"/>
            <a:ext cx="0" cy="1887234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dash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Straight Connector 19"/>
          <p:cNvCxnSpPr/>
          <p:nvPr/>
        </p:nvCxnSpPr>
        <p:spPr>
          <a:xfrm flipH="1">
            <a:off x="9239576" y="5708689"/>
            <a:ext cx="521350" cy="479483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TextBox 23"/>
          <p:cNvSpPr txBox="1"/>
          <p:nvPr/>
        </p:nvSpPr>
        <p:spPr>
          <a:xfrm rot="10800000">
            <a:off x="9821277" y="5524025"/>
            <a:ext cx="501095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user</a:t>
            </a:r>
          </a:p>
        </p:txBody>
      </p:sp>
      <p:cxnSp>
        <p:nvCxnSpPr>
          <p:cNvPr id="25" name="Straight Arrow Connector 24"/>
          <p:cNvCxnSpPr/>
          <p:nvPr/>
        </p:nvCxnSpPr>
        <p:spPr>
          <a:xfrm flipH="1">
            <a:off x="9817629" y="3850625"/>
            <a:ext cx="7296" cy="1868234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dash"/>
            <a:round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7590755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 Placeholder 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Tracked Head-Mounted Displays (HMD) </a:t>
            </a:r>
          </a:p>
          <a:p>
            <a:pPr lvl="1"/>
            <a:r>
              <a:rPr lang="en-US" dirty="0"/>
              <a:t>A natural interface for exploring 3D scenes in AR and VR</a:t>
            </a:r>
          </a:p>
          <a:p>
            <a:pPr lvl="1"/>
            <a:r>
              <a:rPr lang="en-US" dirty="0">
                <a:solidFill>
                  <a:schemeClr val="tx1"/>
                </a:solidFill>
              </a:rPr>
              <a:t>Can be inefficient due to occlusions</a:t>
            </a:r>
          </a:p>
          <a:p>
            <a:pPr lvl="2"/>
            <a:r>
              <a:rPr lang="en-US" dirty="0">
                <a:solidFill>
                  <a:schemeClr val="tx1"/>
                </a:solidFill>
              </a:rPr>
              <a:t>Parallel visualization is difficult</a:t>
            </a:r>
          </a:p>
          <a:p>
            <a:pPr lvl="2"/>
            <a:endParaRPr lang="en-US" dirty="0">
              <a:solidFill>
                <a:srgbClr val="FF0000"/>
              </a:solidFill>
            </a:endParaRPr>
          </a:p>
          <a:p>
            <a:endParaRPr dirty="0"/>
          </a:p>
        </p:txBody>
      </p:sp>
      <p:sp>
        <p:nvSpPr>
          <p:cNvPr id="90" name="Title 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Motivation</a:t>
            </a:r>
            <a:endParaRPr dirty="0"/>
          </a:p>
        </p:txBody>
      </p:sp>
      <p:sp>
        <p:nvSpPr>
          <p:cNvPr id="23" name="Oval 22"/>
          <p:cNvSpPr/>
          <p:nvPr/>
        </p:nvSpPr>
        <p:spPr>
          <a:xfrm>
            <a:off x="11535750" y="3633463"/>
            <a:ext cx="182880" cy="182880"/>
          </a:xfrm>
          <a:prstGeom prst="ellipse">
            <a:avLst/>
          </a:prstGeom>
          <a:solidFill>
            <a:srgbClr val="FF0000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499324" y="5725111"/>
            <a:ext cx="501095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user</a:t>
            </a:r>
          </a:p>
        </p:txBody>
      </p:sp>
      <p:sp>
        <p:nvSpPr>
          <p:cNvPr id="48" name="Freeform 47"/>
          <p:cNvSpPr/>
          <p:nvPr/>
        </p:nvSpPr>
        <p:spPr>
          <a:xfrm>
            <a:off x="9203202" y="3302370"/>
            <a:ext cx="1407782" cy="2407700"/>
          </a:xfrm>
          <a:custGeom>
            <a:avLst/>
            <a:gdLst>
              <a:gd name="connsiteX0" fmla="*/ 0 w 1407782"/>
              <a:gd name="connsiteY0" fmla="*/ 0 h 2407700"/>
              <a:gd name="connsiteX1" fmla="*/ 1407782 w 1407782"/>
              <a:gd name="connsiteY1" fmla="*/ 0 h 2407700"/>
              <a:gd name="connsiteX2" fmla="*/ 1111753 w 1407782"/>
              <a:gd name="connsiteY2" fmla="*/ 855194 h 2407700"/>
              <a:gd name="connsiteX3" fmla="*/ 1111753 w 1407782"/>
              <a:gd name="connsiteY3" fmla="*/ 1539349 h 2407700"/>
              <a:gd name="connsiteX4" fmla="*/ 559166 w 1407782"/>
              <a:gd name="connsiteY4" fmla="*/ 2407700 h 2407700"/>
              <a:gd name="connsiteX5" fmla="*/ 0 w 1407782"/>
              <a:gd name="connsiteY5" fmla="*/ 1611712 h 2407700"/>
              <a:gd name="connsiteX6" fmla="*/ 0 w 1407782"/>
              <a:gd name="connsiteY6" fmla="*/ 0 h 240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07782" h="2407700">
                <a:moveTo>
                  <a:pt x="0" y="0"/>
                </a:moveTo>
                <a:lnTo>
                  <a:pt x="1407782" y="0"/>
                </a:lnTo>
                <a:lnTo>
                  <a:pt x="1111753" y="855194"/>
                </a:lnTo>
                <a:lnTo>
                  <a:pt x="1111753" y="1539349"/>
                </a:lnTo>
                <a:lnTo>
                  <a:pt x="559166" y="2407700"/>
                </a:lnTo>
                <a:lnTo>
                  <a:pt x="0" y="1611712"/>
                </a:lnTo>
                <a:lnTo>
                  <a:pt x="0" y="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cxnSp>
        <p:nvCxnSpPr>
          <p:cNvPr id="49" name="Straight Connector 48"/>
          <p:cNvCxnSpPr/>
          <p:nvPr/>
        </p:nvCxnSpPr>
        <p:spPr>
          <a:xfrm flipV="1">
            <a:off x="9197836" y="3305399"/>
            <a:ext cx="0" cy="240631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Straight Connector 49"/>
          <p:cNvCxnSpPr/>
          <p:nvPr/>
        </p:nvCxnSpPr>
        <p:spPr>
          <a:xfrm flipV="1">
            <a:off x="10316167" y="4144407"/>
            <a:ext cx="0" cy="15673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Straight Connector 50"/>
          <p:cNvCxnSpPr/>
          <p:nvPr/>
        </p:nvCxnSpPr>
        <p:spPr>
          <a:xfrm flipH="1">
            <a:off x="9197837" y="3305399"/>
            <a:ext cx="2616997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" name="Straight Connector 51"/>
          <p:cNvCxnSpPr/>
          <p:nvPr/>
        </p:nvCxnSpPr>
        <p:spPr>
          <a:xfrm flipH="1">
            <a:off x="10316168" y="4144407"/>
            <a:ext cx="1498666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Straight Connector 52"/>
          <p:cNvCxnSpPr/>
          <p:nvPr/>
        </p:nvCxnSpPr>
        <p:spPr>
          <a:xfrm flipV="1">
            <a:off x="11814834" y="3305399"/>
            <a:ext cx="0" cy="8390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Straight Connector 53"/>
          <p:cNvCxnSpPr/>
          <p:nvPr/>
        </p:nvCxnSpPr>
        <p:spPr>
          <a:xfrm flipV="1">
            <a:off x="9742633" y="3305399"/>
            <a:ext cx="881507" cy="2406316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Straight Connector 54"/>
          <p:cNvCxnSpPr/>
          <p:nvPr/>
        </p:nvCxnSpPr>
        <p:spPr>
          <a:xfrm flipV="1">
            <a:off x="9742633" y="4828563"/>
            <a:ext cx="573534" cy="883152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Straight Connector 55"/>
          <p:cNvCxnSpPr/>
          <p:nvPr/>
        </p:nvCxnSpPr>
        <p:spPr>
          <a:xfrm flipH="1" flipV="1">
            <a:off x="9205731" y="4928061"/>
            <a:ext cx="544796" cy="783655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7" name="Oval 56"/>
          <p:cNvSpPr/>
          <p:nvPr/>
        </p:nvSpPr>
        <p:spPr>
          <a:xfrm>
            <a:off x="9712701" y="5673139"/>
            <a:ext cx="91440" cy="91440"/>
          </a:xfrm>
          <a:prstGeom prst="ellipse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60" name="Oval 59"/>
          <p:cNvSpPr/>
          <p:nvPr/>
        </p:nvSpPr>
        <p:spPr>
          <a:xfrm>
            <a:off x="9343221" y="4645683"/>
            <a:ext cx="182880" cy="182880"/>
          </a:xfrm>
          <a:prstGeom prst="ellipse">
            <a:avLst/>
          </a:prstGeom>
          <a:solidFill>
            <a:srgbClr val="FF0000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8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695948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 24"/>
          <p:cNvSpPr/>
          <p:nvPr/>
        </p:nvSpPr>
        <p:spPr>
          <a:xfrm>
            <a:off x="9196627" y="3302365"/>
            <a:ext cx="1427517" cy="2414280"/>
          </a:xfrm>
          <a:custGeom>
            <a:avLst/>
            <a:gdLst>
              <a:gd name="connsiteX0" fmla="*/ 565744 w 1427517"/>
              <a:gd name="connsiteY0" fmla="*/ 2414280 h 2414280"/>
              <a:gd name="connsiteX1" fmla="*/ 0 w 1427517"/>
              <a:gd name="connsiteY1" fmla="*/ 1953790 h 2414280"/>
              <a:gd name="connsiteX2" fmla="*/ 6579 w 1427517"/>
              <a:gd name="connsiteY2" fmla="*/ 0 h 2414280"/>
              <a:gd name="connsiteX3" fmla="*/ 1427517 w 1427517"/>
              <a:gd name="connsiteY3" fmla="*/ 0 h 2414280"/>
              <a:gd name="connsiteX4" fmla="*/ 1131488 w 1427517"/>
              <a:gd name="connsiteY4" fmla="*/ 842038 h 2414280"/>
              <a:gd name="connsiteX5" fmla="*/ 1124910 w 1427517"/>
              <a:gd name="connsiteY5" fmla="*/ 1855114 h 2414280"/>
              <a:gd name="connsiteX6" fmla="*/ 565744 w 1427517"/>
              <a:gd name="connsiteY6" fmla="*/ 2414280 h 2414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7517" h="2414280">
                <a:moveTo>
                  <a:pt x="565744" y="2414280"/>
                </a:moveTo>
                <a:lnTo>
                  <a:pt x="0" y="1953790"/>
                </a:lnTo>
                <a:lnTo>
                  <a:pt x="6579" y="0"/>
                </a:lnTo>
                <a:lnTo>
                  <a:pt x="1427517" y="0"/>
                </a:lnTo>
                <a:lnTo>
                  <a:pt x="1131488" y="842038"/>
                </a:lnTo>
                <a:cubicBezTo>
                  <a:pt x="1129295" y="1179730"/>
                  <a:pt x="1127103" y="1517422"/>
                  <a:pt x="1124910" y="1855114"/>
                </a:cubicBezTo>
                <a:lnTo>
                  <a:pt x="565744" y="241428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address occlusions?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Multiperspective visualization</a:t>
            </a:r>
          </a:p>
        </p:txBody>
      </p:sp>
      <p:sp>
        <p:nvSpPr>
          <p:cNvPr id="4" name="Oval 3"/>
          <p:cNvSpPr/>
          <p:nvPr/>
        </p:nvSpPr>
        <p:spPr>
          <a:xfrm>
            <a:off x="11535750" y="3633463"/>
            <a:ext cx="182880" cy="182880"/>
          </a:xfrm>
          <a:prstGeom prst="ellipse">
            <a:avLst/>
          </a:prstGeom>
          <a:solidFill>
            <a:srgbClr val="FF0000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499324" y="5725111"/>
            <a:ext cx="501095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user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197836" y="3305399"/>
            <a:ext cx="0" cy="240631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Connector 7"/>
          <p:cNvCxnSpPr/>
          <p:nvPr/>
        </p:nvCxnSpPr>
        <p:spPr>
          <a:xfrm flipV="1">
            <a:off x="10316167" y="4144407"/>
            <a:ext cx="0" cy="15673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/>
          <p:cNvCxnSpPr/>
          <p:nvPr/>
        </p:nvCxnSpPr>
        <p:spPr>
          <a:xfrm flipH="1">
            <a:off x="9197837" y="3305399"/>
            <a:ext cx="2616997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Straight Connector 9"/>
          <p:cNvCxnSpPr/>
          <p:nvPr/>
        </p:nvCxnSpPr>
        <p:spPr>
          <a:xfrm flipH="1">
            <a:off x="10316167" y="4144407"/>
            <a:ext cx="1498667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Connector 10"/>
          <p:cNvCxnSpPr/>
          <p:nvPr/>
        </p:nvCxnSpPr>
        <p:spPr>
          <a:xfrm flipV="1">
            <a:off x="11814834" y="3305399"/>
            <a:ext cx="0" cy="8390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Connector 11"/>
          <p:cNvCxnSpPr/>
          <p:nvPr/>
        </p:nvCxnSpPr>
        <p:spPr>
          <a:xfrm flipV="1">
            <a:off x="9742633" y="3305399"/>
            <a:ext cx="881507" cy="2406316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/>
          <p:nvPr/>
        </p:nvCxnSpPr>
        <p:spPr>
          <a:xfrm flipV="1">
            <a:off x="9742633" y="5170636"/>
            <a:ext cx="573534" cy="541079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9197836" y="5249577"/>
            <a:ext cx="552691" cy="46214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Oval 14"/>
          <p:cNvSpPr/>
          <p:nvPr/>
        </p:nvSpPr>
        <p:spPr>
          <a:xfrm>
            <a:off x="9712701" y="5673139"/>
            <a:ext cx="91440" cy="91440"/>
          </a:xfrm>
          <a:prstGeom prst="ellipse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9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4008548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10189968" y="3313866"/>
            <a:ext cx="1624866" cy="830537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5" name="Freeform 24"/>
          <p:cNvSpPr/>
          <p:nvPr/>
        </p:nvSpPr>
        <p:spPr>
          <a:xfrm>
            <a:off x="9196627" y="3302365"/>
            <a:ext cx="1427517" cy="2414280"/>
          </a:xfrm>
          <a:custGeom>
            <a:avLst/>
            <a:gdLst>
              <a:gd name="connsiteX0" fmla="*/ 565744 w 1427517"/>
              <a:gd name="connsiteY0" fmla="*/ 2414280 h 2414280"/>
              <a:gd name="connsiteX1" fmla="*/ 0 w 1427517"/>
              <a:gd name="connsiteY1" fmla="*/ 1953790 h 2414280"/>
              <a:gd name="connsiteX2" fmla="*/ 6579 w 1427517"/>
              <a:gd name="connsiteY2" fmla="*/ 0 h 2414280"/>
              <a:gd name="connsiteX3" fmla="*/ 1427517 w 1427517"/>
              <a:gd name="connsiteY3" fmla="*/ 0 h 2414280"/>
              <a:gd name="connsiteX4" fmla="*/ 1131488 w 1427517"/>
              <a:gd name="connsiteY4" fmla="*/ 842038 h 2414280"/>
              <a:gd name="connsiteX5" fmla="*/ 1124910 w 1427517"/>
              <a:gd name="connsiteY5" fmla="*/ 1855114 h 2414280"/>
              <a:gd name="connsiteX6" fmla="*/ 565744 w 1427517"/>
              <a:gd name="connsiteY6" fmla="*/ 2414280 h 2414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7517" h="2414280">
                <a:moveTo>
                  <a:pt x="565744" y="2414280"/>
                </a:moveTo>
                <a:lnTo>
                  <a:pt x="0" y="1953790"/>
                </a:lnTo>
                <a:lnTo>
                  <a:pt x="6579" y="0"/>
                </a:lnTo>
                <a:lnTo>
                  <a:pt x="1427517" y="0"/>
                </a:lnTo>
                <a:lnTo>
                  <a:pt x="1131488" y="842038"/>
                </a:lnTo>
                <a:cubicBezTo>
                  <a:pt x="1129295" y="1179730"/>
                  <a:pt x="1127103" y="1517422"/>
                  <a:pt x="1124910" y="1855114"/>
                </a:cubicBezTo>
                <a:lnTo>
                  <a:pt x="565744" y="241428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address occlusions?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Multiperspective</a:t>
            </a:r>
            <a:r>
              <a:rPr lang="en-US" dirty="0"/>
              <a:t> visualization</a:t>
            </a:r>
          </a:p>
        </p:txBody>
      </p:sp>
      <p:sp>
        <p:nvSpPr>
          <p:cNvPr id="4" name="Oval 3"/>
          <p:cNvSpPr/>
          <p:nvPr/>
        </p:nvSpPr>
        <p:spPr>
          <a:xfrm>
            <a:off x="11535750" y="3633463"/>
            <a:ext cx="182880" cy="182880"/>
          </a:xfrm>
          <a:prstGeom prst="ellipse">
            <a:avLst/>
          </a:prstGeom>
          <a:solidFill>
            <a:srgbClr val="FF0000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499324" y="5725111"/>
            <a:ext cx="501095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user</a:t>
            </a:r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9197836" y="3305399"/>
            <a:ext cx="0" cy="240631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Straight Connector 7"/>
          <p:cNvCxnSpPr/>
          <p:nvPr/>
        </p:nvCxnSpPr>
        <p:spPr>
          <a:xfrm flipV="1">
            <a:off x="10316167" y="4144407"/>
            <a:ext cx="0" cy="15673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Straight Connector 8"/>
          <p:cNvCxnSpPr/>
          <p:nvPr/>
        </p:nvCxnSpPr>
        <p:spPr>
          <a:xfrm flipH="1">
            <a:off x="9197837" y="3305399"/>
            <a:ext cx="2616997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Straight Connector 9"/>
          <p:cNvCxnSpPr/>
          <p:nvPr/>
        </p:nvCxnSpPr>
        <p:spPr>
          <a:xfrm flipH="1">
            <a:off x="10316167" y="4144407"/>
            <a:ext cx="1498667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Straight Connector 10"/>
          <p:cNvCxnSpPr/>
          <p:nvPr/>
        </p:nvCxnSpPr>
        <p:spPr>
          <a:xfrm flipV="1">
            <a:off x="11814834" y="3305399"/>
            <a:ext cx="0" cy="8390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Straight Connector 12"/>
          <p:cNvCxnSpPr/>
          <p:nvPr/>
        </p:nvCxnSpPr>
        <p:spPr>
          <a:xfrm flipV="1">
            <a:off x="9742633" y="5170636"/>
            <a:ext cx="573534" cy="541079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Connector 13"/>
          <p:cNvCxnSpPr/>
          <p:nvPr/>
        </p:nvCxnSpPr>
        <p:spPr>
          <a:xfrm flipH="1" flipV="1">
            <a:off x="9197836" y="5249577"/>
            <a:ext cx="552691" cy="46214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" name="Oval 14"/>
          <p:cNvSpPr/>
          <p:nvPr/>
        </p:nvSpPr>
        <p:spPr>
          <a:xfrm>
            <a:off x="9712701" y="5673139"/>
            <a:ext cx="91440" cy="91440"/>
          </a:xfrm>
          <a:prstGeom prst="ellipse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8555125" y="3724903"/>
            <a:ext cx="91440" cy="91440"/>
          </a:xfrm>
          <a:prstGeom prst="ellipse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188691" y="3574582"/>
            <a:ext cx="422485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B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9863247" y="5364869"/>
            <a:ext cx="441120" cy="58477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3200" b="1" i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A</a:t>
            </a:r>
          </a:p>
        </p:txBody>
      </p:sp>
      <p:cxnSp>
        <p:nvCxnSpPr>
          <p:cNvPr id="19" name="Straight Connector 18"/>
          <p:cNvCxnSpPr>
            <a:stCxn id="16" idx="6"/>
          </p:cNvCxnSpPr>
          <p:nvPr/>
        </p:nvCxnSpPr>
        <p:spPr>
          <a:xfrm flipV="1">
            <a:off x="8646565" y="3313866"/>
            <a:ext cx="1196620" cy="456757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Straight Connector 21"/>
          <p:cNvCxnSpPr>
            <a:stCxn id="16" idx="6"/>
          </p:cNvCxnSpPr>
          <p:nvPr/>
        </p:nvCxnSpPr>
        <p:spPr>
          <a:xfrm>
            <a:off x="8646565" y="3770623"/>
            <a:ext cx="1673361" cy="556784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dash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2" name="TextBox 51"/>
          <p:cNvSpPr txBox="1"/>
          <p:nvPr/>
        </p:nvSpPr>
        <p:spPr>
          <a:xfrm>
            <a:off x="7680375" y="6126482"/>
            <a:ext cx="4387775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Primary viewpoint </a:t>
            </a: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A</a:t>
            </a:r>
            <a:r>
              <a:rPr kumimoji="0" lang="en-US" sz="1800" b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,</a:t>
            </a:r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 secondary viewpoint </a:t>
            </a:r>
            <a:r>
              <a:rPr kumimoji="0" lang="en-US" sz="1800" b="1" i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B</a:t>
            </a:r>
          </a:p>
        </p:txBody>
      </p:sp>
      <p:sp>
        <p:nvSpPr>
          <p:cNvPr id="38" name="Freeform 37"/>
          <p:cNvSpPr/>
          <p:nvPr/>
        </p:nvSpPr>
        <p:spPr>
          <a:xfrm>
            <a:off x="2577039" y="3304253"/>
            <a:ext cx="1427517" cy="2414280"/>
          </a:xfrm>
          <a:custGeom>
            <a:avLst/>
            <a:gdLst>
              <a:gd name="connsiteX0" fmla="*/ 565744 w 1427517"/>
              <a:gd name="connsiteY0" fmla="*/ 2414280 h 2414280"/>
              <a:gd name="connsiteX1" fmla="*/ 0 w 1427517"/>
              <a:gd name="connsiteY1" fmla="*/ 1953790 h 2414280"/>
              <a:gd name="connsiteX2" fmla="*/ 6579 w 1427517"/>
              <a:gd name="connsiteY2" fmla="*/ 0 h 2414280"/>
              <a:gd name="connsiteX3" fmla="*/ 1427517 w 1427517"/>
              <a:gd name="connsiteY3" fmla="*/ 0 h 2414280"/>
              <a:gd name="connsiteX4" fmla="*/ 1131488 w 1427517"/>
              <a:gd name="connsiteY4" fmla="*/ 842038 h 2414280"/>
              <a:gd name="connsiteX5" fmla="*/ 1124910 w 1427517"/>
              <a:gd name="connsiteY5" fmla="*/ 1855114 h 2414280"/>
              <a:gd name="connsiteX6" fmla="*/ 565744 w 1427517"/>
              <a:gd name="connsiteY6" fmla="*/ 2414280 h 2414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427517" h="2414280">
                <a:moveTo>
                  <a:pt x="565744" y="2414280"/>
                </a:moveTo>
                <a:lnTo>
                  <a:pt x="0" y="1953790"/>
                </a:lnTo>
                <a:lnTo>
                  <a:pt x="6579" y="0"/>
                </a:lnTo>
                <a:lnTo>
                  <a:pt x="1427517" y="0"/>
                </a:lnTo>
                <a:lnTo>
                  <a:pt x="1131488" y="842038"/>
                </a:lnTo>
                <a:cubicBezTo>
                  <a:pt x="1129295" y="1179730"/>
                  <a:pt x="1127103" y="1517422"/>
                  <a:pt x="1124910" y="1855114"/>
                </a:cubicBezTo>
                <a:lnTo>
                  <a:pt x="565744" y="2414280"/>
                </a:lnTo>
                <a:close/>
              </a:path>
            </a:pathLst>
          </a:custGeom>
          <a:solidFill>
            <a:schemeClr val="tx2">
              <a:lumMod val="20000"/>
              <a:lumOff val="80000"/>
            </a:schemeClr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39" name="Oval 38"/>
          <p:cNvSpPr/>
          <p:nvPr/>
        </p:nvSpPr>
        <p:spPr>
          <a:xfrm>
            <a:off x="4916162" y="3635351"/>
            <a:ext cx="182880" cy="182880"/>
          </a:xfrm>
          <a:prstGeom prst="ellipse">
            <a:avLst/>
          </a:prstGeom>
          <a:solidFill>
            <a:srgbClr val="FF0000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2879736" y="5726999"/>
            <a:ext cx="501095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8" tIns="45718" rIns="45718" bIns="45718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i="1" u="none" strike="noStrike" cap="none" spc="0" normalizeH="0" baseline="0" dirty="0">
                <a:ln>
                  <a:noFill/>
                </a:ln>
                <a:solidFill>
                  <a:srgbClr val="050505"/>
                </a:solidFill>
                <a:effectLst/>
                <a:uFillTx/>
                <a:latin typeface="+mj-lt"/>
                <a:ea typeface="+mj-ea"/>
                <a:cs typeface="+mj-cs"/>
                <a:sym typeface="Calibri"/>
              </a:rPr>
              <a:t>user</a:t>
            </a:r>
          </a:p>
        </p:txBody>
      </p:sp>
      <p:cxnSp>
        <p:nvCxnSpPr>
          <p:cNvPr id="43" name="Straight Connector 42"/>
          <p:cNvCxnSpPr/>
          <p:nvPr/>
        </p:nvCxnSpPr>
        <p:spPr>
          <a:xfrm flipV="1">
            <a:off x="2578248" y="3307287"/>
            <a:ext cx="0" cy="2406316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4" name="Straight Connector 43"/>
          <p:cNvCxnSpPr/>
          <p:nvPr/>
        </p:nvCxnSpPr>
        <p:spPr>
          <a:xfrm flipV="1">
            <a:off x="3696579" y="4146295"/>
            <a:ext cx="0" cy="15673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Straight Connector 52"/>
          <p:cNvCxnSpPr/>
          <p:nvPr/>
        </p:nvCxnSpPr>
        <p:spPr>
          <a:xfrm flipH="1">
            <a:off x="2578249" y="3307287"/>
            <a:ext cx="2616997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Straight Connector 53"/>
          <p:cNvCxnSpPr/>
          <p:nvPr/>
        </p:nvCxnSpPr>
        <p:spPr>
          <a:xfrm flipH="1">
            <a:off x="3696579" y="4146295"/>
            <a:ext cx="1498667" cy="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Straight Connector 54"/>
          <p:cNvCxnSpPr/>
          <p:nvPr/>
        </p:nvCxnSpPr>
        <p:spPr>
          <a:xfrm flipV="1">
            <a:off x="5195246" y="3307287"/>
            <a:ext cx="0" cy="839008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Straight Connector 55"/>
          <p:cNvCxnSpPr/>
          <p:nvPr/>
        </p:nvCxnSpPr>
        <p:spPr>
          <a:xfrm flipV="1">
            <a:off x="3123045" y="3307287"/>
            <a:ext cx="881507" cy="2406316"/>
          </a:xfrm>
          <a:prstGeom prst="line">
            <a:avLst/>
          </a:prstGeom>
          <a:noFill/>
          <a:ln w="127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Straight Connector 56"/>
          <p:cNvCxnSpPr/>
          <p:nvPr/>
        </p:nvCxnSpPr>
        <p:spPr>
          <a:xfrm flipV="1">
            <a:off x="3123045" y="5172524"/>
            <a:ext cx="573534" cy="541079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8" name="Straight Connector 57"/>
          <p:cNvCxnSpPr/>
          <p:nvPr/>
        </p:nvCxnSpPr>
        <p:spPr>
          <a:xfrm flipH="1" flipV="1">
            <a:off x="2578248" y="5251465"/>
            <a:ext cx="552691" cy="462140"/>
          </a:xfrm>
          <a:prstGeom prst="line">
            <a:avLst/>
          </a:prstGeom>
          <a:noFill/>
          <a:ln w="25400" cap="flat">
            <a:solidFill>
              <a:schemeClr val="tx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9" name="Oval 58"/>
          <p:cNvSpPr/>
          <p:nvPr/>
        </p:nvSpPr>
        <p:spPr>
          <a:xfrm>
            <a:off x="3093113" y="5675027"/>
            <a:ext cx="91440" cy="91440"/>
          </a:xfrm>
          <a:prstGeom prst="ellipse">
            <a:avLst/>
          </a:prstGeom>
          <a:solidFill>
            <a:schemeClr val="tx1"/>
          </a:soli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ctr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spc="0" normalizeH="0" baseline="0">
              <a:ln>
                <a:noFill/>
              </a:ln>
              <a:solidFill>
                <a:srgbClr val="050505"/>
              </a:solidFill>
              <a:effectLst/>
              <a:uFillTx/>
              <a:latin typeface="+mj-lt"/>
              <a:ea typeface="+mj-ea"/>
              <a:cs typeface="+mj-cs"/>
              <a:sym typeface="Calibri"/>
            </a:endParaRPr>
          </a:p>
        </p:txBody>
      </p:sp>
      <p:graphicFrame>
        <p:nvGraphicFramePr>
          <p:cNvPr id="23" name="Diagram 22"/>
          <p:cNvGraphicFramePr/>
          <p:nvPr>
            <p:extLst>
              <p:ext uri="{D42A27DB-BD31-4B8C-83A1-F6EECF244321}">
                <p14:modId xmlns:p14="http://schemas.microsoft.com/office/powerpoint/2010/main" val="548942032"/>
              </p:ext>
            </p:extLst>
          </p:nvPr>
        </p:nvGraphicFramePr>
        <p:xfrm>
          <a:off x="5955295" y="4147030"/>
          <a:ext cx="1568997" cy="11353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3429111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MPV for urban scenes, shown in VR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0040" y="4809108"/>
            <a:ext cx="3870960" cy="3693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L="0" marR="0" indent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Main perspective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191000" y="4809108"/>
            <a:ext cx="3870960" cy="646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MPV construction</a:t>
            </a:r>
          </a:p>
          <a:p>
            <a:pPr marR="0" algn="ctr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to reveal street-level target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993380" y="4809108"/>
            <a:ext cx="3870960" cy="3693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8" tIns="45718" rIns="45718" bIns="45718" numCol="1" spcCol="38100" rtlCol="0" anchor="t">
            <a:spAutoFit/>
          </a:bodyPr>
          <a:lstStyle/>
          <a:p>
            <a:pPr algn="ctr"/>
            <a:r>
              <a:rPr kumimoji="0" lang="en-US" sz="1800" b="1" u="none" strike="noStrike" cap="none" spc="0" normalizeH="0" dirty="0">
                <a:ln>
                  <a:noFill/>
                </a:ln>
                <a:solidFill>
                  <a:srgbClr val="050505"/>
                </a:solidFill>
                <a:effectLst/>
                <a:uFillTx/>
                <a:sym typeface="Calibri"/>
              </a:rPr>
              <a:t>Main + secondary perspective</a:t>
            </a:r>
            <a:endParaRPr lang="en-US" baseline="30000" dirty="0"/>
          </a:p>
        </p:txBody>
      </p:sp>
      <p:pic>
        <p:nvPicPr>
          <p:cNvPr id="3" name="Picture 2" descr="t1.pn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906" y="2111963"/>
            <a:ext cx="3840480" cy="2560320"/>
          </a:xfrm>
          <a:prstGeom prst="rect">
            <a:avLst/>
          </a:prstGeom>
        </p:spPr>
      </p:pic>
      <p:pic>
        <p:nvPicPr>
          <p:cNvPr id="7" name="Picture 6" descr="t2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8649" y="2111963"/>
            <a:ext cx="3840480" cy="2560320"/>
          </a:xfrm>
          <a:prstGeom prst="rect">
            <a:avLst/>
          </a:prstGeom>
        </p:spPr>
      </p:pic>
      <p:pic>
        <p:nvPicPr>
          <p:cNvPr id="9" name="Picture 8" descr="t3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7393" y="2111963"/>
            <a:ext cx="3840480" cy="2560320"/>
          </a:xfrm>
          <a:prstGeom prst="rect">
            <a:avLst/>
          </a:prstGeom>
        </p:spPr>
      </p:pic>
      <p:sp>
        <p:nvSpPr>
          <p:cNvPr id="10" name="Slide Number"/>
          <p:cNvSpPr txBox="1">
            <a:spLocks noGrp="1"/>
          </p:cNvSpPr>
          <p:nvPr>
            <p:ph type="sldNum" sz="quarter" idx="4294967295"/>
          </p:nvPr>
        </p:nvSpPr>
        <p:spPr>
          <a:xfrm>
            <a:off x="9119540" y="0"/>
            <a:ext cx="2844800" cy="36830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93026942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50505"/>
      </a:dk1>
      <a:lt1>
        <a:srgbClr val="FFFFFF"/>
      </a:lt1>
      <a:dk2>
        <a:srgbClr val="A7A7A7"/>
      </a:dk2>
      <a:lt2>
        <a:srgbClr val="535353"/>
      </a:lt2>
      <a:accent1>
        <a:srgbClr val="F5DE7D"/>
      </a:accent1>
      <a:accent2>
        <a:srgbClr val="FCD4C7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1" i="0" u="none" strike="noStrike" cap="none" spc="0" normalizeH="0" baseline="0">
            <a:ln>
              <a:noFill/>
            </a:ln>
            <a:solidFill>
              <a:srgbClr val="050505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1" i="0" u="none" strike="noStrike" cap="none" spc="0" normalizeH="0" baseline="0">
            <a:ln>
              <a:noFill/>
            </a:ln>
            <a:solidFill>
              <a:srgbClr val="050505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 Theme">
      <a:dk1>
        <a:srgbClr val="050505"/>
      </a:dk1>
      <a:lt1>
        <a:srgbClr val="FFFFFF"/>
      </a:lt1>
      <a:dk2>
        <a:srgbClr val="A7A7A7"/>
      </a:dk2>
      <a:lt2>
        <a:srgbClr val="535353"/>
      </a:lt2>
      <a:accent1>
        <a:srgbClr val="F5DE7D"/>
      </a:accent1>
      <a:accent2>
        <a:srgbClr val="FCD4C7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Them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ctr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1" i="0" u="none" strike="noStrike" cap="none" spc="0" normalizeH="0" baseline="0">
            <a:ln>
              <a:noFill/>
            </a:ln>
            <a:solidFill>
              <a:srgbClr val="050505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8" tIns="45718" rIns="45718" bIns="45718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1" i="0" u="none" strike="noStrike" cap="none" spc="0" normalizeH="0" baseline="0">
            <a:ln>
              <a:noFill/>
            </a:ln>
            <a:solidFill>
              <a:srgbClr val="050505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2131</TotalTime>
  <Words>617</Words>
  <Application>Microsoft Office PowerPoint</Application>
  <PresentationFormat>Widescreen</PresentationFormat>
  <Paragraphs>235</Paragraphs>
  <Slides>25</Slides>
  <Notes>25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Arial</vt:lpstr>
      <vt:lpstr>Calibri</vt:lpstr>
      <vt:lpstr>Office Theme</vt:lpstr>
      <vt:lpstr>Efficient VR and AR Navigation through Multiperspective Occlusion Management</vt:lpstr>
      <vt:lpstr>Motivation</vt:lpstr>
      <vt:lpstr>Motivation</vt:lpstr>
      <vt:lpstr>Motivation</vt:lpstr>
      <vt:lpstr>Motivation</vt:lpstr>
      <vt:lpstr>Motivation</vt:lpstr>
      <vt:lpstr>How to address occlusions?</vt:lpstr>
      <vt:lpstr>How to address occlusions?</vt:lpstr>
      <vt:lpstr>MPV for urban scenes, shown in VR</vt:lpstr>
      <vt:lpstr>MPV for urban scenes</vt:lpstr>
      <vt:lpstr>MPV for indoor scenes, shown in AR</vt:lpstr>
      <vt:lpstr>User study</vt:lpstr>
      <vt:lpstr>User study</vt:lpstr>
      <vt:lpstr>User study</vt:lpstr>
      <vt:lpstr>Sample user trajectory for VR tracking</vt:lpstr>
      <vt:lpstr>User study</vt:lpstr>
      <vt:lpstr>Sample user trajectory for VR matching</vt:lpstr>
      <vt:lpstr>User study</vt:lpstr>
      <vt:lpstr>User study</vt:lpstr>
      <vt:lpstr>User study results</vt:lpstr>
      <vt:lpstr>MPV reduces distance traveled</vt:lpstr>
      <vt:lpstr>MPV reduces head rotation</vt:lpstr>
      <vt:lpstr>MPV reduces time</vt:lpstr>
      <vt:lpstr>Conclusions and future work</vt:lpstr>
      <vt:lpstr>Efficient VR and AR Navigation through Multiperspective Occlusion Management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Efficient VR and AR Navigation through Multiperspective Occlusion Management</dc:title>
  <cp:lastModifiedBy>Meng-Lin Wu</cp:lastModifiedBy>
  <cp:revision>172</cp:revision>
  <dcterms:modified xsi:type="dcterms:W3CDTF">2018-11-16T00:46:57Z</dcterms:modified>
</cp:coreProperties>
</file>